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a7180dd0afd4308" /><Relationship Type="http://schemas.openxmlformats.org/officeDocument/2006/relationships/extended-properties" Target="/docProps/app.xml" Id="R25a6ee92166f4402" /><Relationship Type="http://schemas.openxmlformats.org/officeDocument/2006/relationships/officeDocument" Target="/ppt/presentation.xml" Id="R2e9446d30b854841" /></Relationships>
</file>

<file path=ppt/presentation.xml><?xml version="1.0" encoding="utf-8"?>
<p:presentation xmlns:p="http://schemas.openxmlformats.org/presentationml/2006/main">
  <p:sldMasterIdLst>
    <p:sldMasterId xmlns:r="http://schemas.openxmlformats.org/officeDocument/2006/relationships" id="2147483648" r:id="Re46b6eaca6c64bbf"/>
  </p:sldMasterIdLst>
  <p:notesMasterIdLst>
    <p:notesMasterId xmlns:r="http://schemas.openxmlformats.org/officeDocument/2006/relationships" r:id="Rfd1bb86706b64ee9"/>
  </p:notesMasterIdLst>
  <p:sldIdLst>
    <p:sldId xmlns:r="http://schemas.openxmlformats.org/officeDocument/2006/relationships" id="256" r:id="R062760cfbe6e43fb"/>
    <p:sldId xmlns:r="http://schemas.openxmlformats.org/officeDocument/2006/relationships" id="257" r:id="Rf4c3154c95d1411f"/>
    <p:sldId xmlns:r="http://schemas.openxmlformats.org/officeDocument/2006/relationships" id="258" r:id="Re4e18471fa3f48c7"/>
    <p:sldId xmlns:r="http://schemas.openxmlformats.org/officeDocument/2006/relationships" id="259" r:id="R300b0931e87849d2"/>
    <p:sldId xmlns:r="http://schemas.openxmlformats.org/officeDocument/2006/relationships" id="260" r:id="R5027ca43284d41e3"/>
    <p:sldId xmlns:r="http://schemas.openxmlformats.org/officeDocument/2006/relationships" id="261" r:id="R65582e778b964d08"/>
    <p:sldId xmlns:r="http://schemas.openxmlformats.org/officeDocument/2006/relationships" id="262" r:id="Rff262c48a7d744f2"/>
    <p:sldId xmlns:r="http://schemas.openxmlformats.org/officeDocument/2006/relationships" id="263" r:id="R6131b82889464d78"/>
    <p:sldId xmlns:r="http://schemas.openxmlformats.org/officeDocument/2006/relationships" id="264" r:id="R9f9e70ce66fe4085"/>
    <p:sldId xmlns:r="http://schemas.openxmlformats.org/officeDocument/2006/relationships" id="265" r:id="Rb0b678ecbdf2489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8192238f2234587" /><Relationship Type="http://schemas.openxmlformats.org/officeDocument/2006/relationships/slideMaster" Target="/ppt/slideMasters/slideMaster1.xml" Id="Re46b6eaca6c64bbf" /><Relationship Type="http://schemas.openxmlformats.org/officeDocument/2006/relationships/notesMaster" Target="/ppt/notesMasters/notesMaster1.xml" Id="Rfd1bb86706b64ee9" /><Relationship Type="http://schemas.openxmlformats.org/officeDocument/2006/relationships/presProps" Target="/ppt/presProps.xml" Id="R5a29a758a7f948d6" /><Relationship Type="http://schemas.openxmlformats.org/officeDocument/2006/relationships/tableStyles" Target="/ppt/tableStyles.xml" Id="Rf2dd6b0ec2ca424e" /><Relationship Type="http://schemas.openxmlformats.org/officeDocument/2006/relationships/slide" Target="/ppt/slides/slide1.xml" Id="R062760cfbe6e43fb" /><Relationship Type="http://schemas.openxmlformats.org/officeDocument/2006/relationships/slide" Target="/ppt/slides/slide2.xml" Id="Rf4c3154c95d1411f" /><Relationship Type="http://schemas.openxmlformats.org/officeDocument/2006/relationships/slide" Target="/ppt/slides/slide3.xml" Id="Re4e18471fa3f48c7" /><Relationship Type="http://schemas.openxmlformats.org/officeDocument/2006/relationships/slide" Target="/ppt/slides/slide4.xml" Id="R300b0931e87849d2" /><Relationship Type="http://schemas.openxmlformats.org/officeDocument/2006/relationships/slide" Target="/ppt/slides/slide5.xml" Id="R5027ca43284d41e3" /><Relationship Type="http://schemas.openxmlformats.org/officeDocument/2006/relationships/slide" Target="/ppt/slides/slide6.xml" Id="R65582e778b964d08" /><Relationship Type="http://schemas.openxmlformats.org/officeDocument/2006/relationships/slide" Target="/ppt/slides/slide7.xml" Id="Rff262c48a7d744f2" /><Relationship Type="http://schemas.openxmlformats.org/officeDocument/2006/relationships/slide" Target="/ppt/slides/slide8.xml" Id="R6131b82889464d78" /><Relationship Type="http://schemas.openxmlformats.org/officeDocument/2006/relationships/slide" Target="/ppt/slides/slide9.xml" Id="R9f9e70ce66fe4085" /><Relationship Type="http://schemas.openxmlformats.org/officeDocument/2006/relationships/slide" Target="/ppt/slides/slide10.xml" Id="Rb0b678ecbdf2489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830c512d668470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4e1b6dbffd4448" /><Relationship Type="http://schemas.openxmlformats.org/officeDocument/2006/relationships/notesMaster" Target="/ppt/notesMasters/notesMaster1.xml" Id="R775342451d7044c4"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17bdfbbfd843e8" /><Relationship Type="http://schemas.openxmlformats.org/officeDocument/2006/relationships/notesMaster" Target="/ppt/notesMasters/notesMaster1.xml" Id="Rd36e0778ce8c4f8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0d21f12d64f43ee" /><Relationship Type="http://schemas.openxmlformats.org/officeDocument/2006/relationships/notesMaster" Target="/ppt/notesMasters/notesMaster1.xml" Id="R397028e3513946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ff5ca9abbaf74794" /><Relationship Type="http://schemas.openxmlformats.org/officeDocument/2006/relationships/notesMaster" Target="/ppt/notesMasters/notesMaster1.xml" Id="R544d8489229d407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b8d84f91824d22" /><Relationship Type="http://schemas.openxmlformats.org/officeDocument/2006/relationships/notesMaster" Target="/ppt/notesMasters/notesMaster1.xml" Id="Rc6cbaabf060a4e03" /></Relationships>
</file>

<file path=ppt/notesSlides/_rels/notesSlide6.xml.rels>&#65279;<?xml version="1.0" encoding="utf-8"?><Relationships xmlns="http://schemas.openxmlformats.org/package/2006/relationships"><Relationship Type="http://schemas.openxmlformats.org/officeDocument/2006/relationships/slide" Target="/ppt/slides/slide6.xml" Id="Ra50c634c9ec24a12" /><Relationship Type="http://schemas.openxmlformats.org/officeDocument/2006/relationships/notesMaster" Target="/ppt/notesMasters/notesMaster1.xml" Id="Rad8a9688889c4b29" /></Relationships>
</file>

<file path=ppt/notesSlides/_rels/notesSlide7.xml.rels>&#65279;<?xml version="1.0" encoding="utf-8"?><Relationships xmlns="http://schemas.openxmlformats.org/package/2006/relationships"><Relationship Type="http://schemas.openxmlformats.org/officeDocument/2006/relationships/slide" Target="/ppt/slides/slide7.xml" Id="R5963c3c72674462a" /><Relationship Type="http://schemas.openxmlformats.org/officeDocument/2006/relationships/notesMaster" Target="/ppt/notesMasters/notesMaster1.xml" Id="Ra19cd2063abb4d1b" /></Relationships>
</file>

<file path=ppt/notesSlides/_rels/notesSlide8.xml.rels>&#65279;<?xml version="1.0" encoding="utf-8"?><Relationships xmlns="http://schemas.openxmlformats.org/package/2006/relationships"><Relationship Type="http://schemas.openxmlformats.org/officeDocument/2006/relationships/slide" Target="/ppt/slides/slide8.xml" Id="R5c8ba69638fd4ef7" /><Relationship Type="http://schemas.openxmlformats.org/officeDocument/2006/relationships/notesMaster" Target="/ppt/notesMasters/notesMaster1.xml" Id="Rfd5add2bae9545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3cccf45f97486f" /><Relationship Type="http://schemas.openxmlformats.org/officeDocument/2006/relationships/notesMaster" Target="/ppt/notesMasters/notesMaster1.xml" Id="Ref7d71318c724a3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1c74a3315f44119" /><Relationship Type="http://schemas.openxmlformats.org/officeDocument/2006/relationships/notesMaster" Target="/ppt/notesMasters/notesMaster1.xml" Id="R92b1fc501dc045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Trust before autonomy</a:t>
            </a:r>
          </a:p>
          <a:p xmlns:a="http://schemas.openxmlformats.org/drawingml/2006/main">
            <a:r>
              <a:t>Founder recording cue: 00:00–00:14.76</a:t>
            </a:r>
          </a:p>
          <a:p xmlns:a="http://schemas.openxmlformats.org/drawingml/2006/main">
            <a:r>
              <a:t/>
            </a:r>
          </a:p>
          <a:p xmlns:a="http://schemas.openxmlformats.org/drawingml/2006/main">
            <a:r>
              <a:t>Agentic finance will change how people handle money. Like self-driving systems, higher autonomy should follow earned trust. Angbao begins with useful research and portfolio review before autonomous financial execution. This is our product thesis, not a market-size or traction claim.</a:t>
            </a:r>
          </a:p>
          <a:p xmlns:a="http://schemas.openxmlformats.org/drawingml/2006/main">
            <a:r>
              <a:t/>
            </a:r>
          </a:p>
          <a:p xmlns:a="http://schemas.openxmlformats.org/drawingml/2006/main">
            <a:r>
              <a:t>Evidence and boundaries</a:t>
            </a:r>
          </a:p>
          <a:p xmlns:a="http://schemas.openxmlformats.org/drawingml/2006/main">
            <a:r>
              <a:t>Founder-provided recording, 25 Oct 2026. Product direction in Recording-Script-v4-Read-Aloud.md. No factual comparison with a specific autonomous-driving product is intended.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Whole-portfolio context</a:t>
            </a:r>
          </a:p>
          <a:p xmlns:a="http://schemas.openxmlformats.org/drawingml/2006/main">
            <a:r>
              <a:t>Founder recording cue: 00:14.76–00:28.38</a:t>
            </a:r>
          </a:p>
          <a:p xmlns:a="http://schemas.openxmlformats.org/drawingml/2006/main">
            <a:r>
              <a:t/>
            </a:r>
          </a:p>
          <a:p xmlns:a="http://schemas.openxmlformats.org/drawingml/2006/main">
            <a:r>
              <a:t>Money lives across accounts and asset types. The initial customer owns a personal agent and wants to understand whether research changes a portfolio decision. Today Angbao uses manually supplied or sample, dated portfolio inputs. IBKR, Robinhood and Coinbase are intended future connection surfaces, not delivered live connectors.</a:t>
            </a:r>
          </a:p>
          <a:p xmlns:a="http://schemas.openxmlformats.org/drawingml/2006/main">
            <a:r>
              <a:t/>
            </a:r>
          </a:p>
          <a:p xmlns:a="http://schemas.openxmlformats.org/drawingml/2006/main">
            <a:r>
              <a:t>Evidence and boundaries</a:t>
            </a:r>
          </a:p>
          <a:p xmlns:a="http://schemas.openxmlformats.org/drawingml/2006/main">
            <a:r>
              <a:t>Current product: project.md, 25 Oct 2026 09:53 SGT; Main-Delivery-Board.md 09:53/09:17. Founder recording cue14.76–28.38.</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Research to a portfolio review</a:t>
            </a:r>
          </a:p>
          <a:p xmlns:a="http://schemas.openxmlformats.org/drawingml/2006/main">
            <a:r>
              <a:t>Founder recording cue: 00:28.38–00:49.02</a:t>
            </a:r>
          </a:p>
          <a:p xmlns:a="http://schemas.openxmlformats.org/drawingml/2006/main">
            <a:r>
              <a:t/>
            </a:r>
          </a:p>
          <a:p xmlns:a="http://schemas.openxmlformats.org/drawingml/2006/main">
            <a:r>
              <a:t>A user brings an article, thread excerpt or approved provider evidence. Their agent writes a separate assessment, with supporting evidence, counterevidence, inference and gaps. Angbao applies deterministic portfolio calculations to owner-provided data and rules. It can produce a contribution/allocation proposal or watch/needs-input result. It does not scrape every source, verify holdings or execute a trade. Optional Elfa evidence already has one approved v3 Events fetch and saved watch linkage.</a:t>
            </a:r>
          </a:p>
          <a:p xmlns:a="http://schemas.openxmlformats.org/drawingml/2006/main">
            <a:r>
              <a:t/>
            </a:r>
          </a:p>
          <a:p xmlns:a="http://schemas.openxmlformats.org/drawingml/2006/main">
            <a:r>
              <a:t>Evidence and boundaries</a:t>
            </a:r>
          </a:p>
          <a:p xmlns:a="http://schemas.openxmlformats.org/drawingml/2006/main">
            <a:r>
              <a:t>Actual screenshot: Landing-Cleanup-0918/site/assets/product-portfolio.jpg, accepted0.5.11. Elfa acceptance: parallel-build/Main-Elfa-Live-Trial-0.5.11/Acceptance-Receipt.json. This image shows synthetic inputs, not the live Elfa result or a live investment recommendation.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Agent-first entry</a:t>
            </a:r>
          </a:p>
          <a:p xmlns:a="http://schemas.openxmlformats.org/drawingml/2006/main">
            <a:r>
              <a:t>Founder recording cue: 00:49.02–01:13.38</a:t>
            </a:r>
          </a:p>
          <a:p xmlns:a="http://schemas.openxmlformats.org/drawingml/2006/main">
            <a:r>
              <a:t/>
            </a:r>
          </a:p>
          <a:p xmlns:a="http://schemas.openxmlformats.org/drawingml/2006/main">
            <a:r>
              <a:t>The public installation journey offers Install with your agent and Terminal, with an archive fallback. The instruction file guides environment checks and verified installation while preserving existing data/settings. The existing personal agent supplies reasoning. Angbao supplies callable CLI/MCP tools, saved financial context and an optional GUI for inspection. Actual named harness acceptance currently covers Codex only. Grok Bot, Hermes, Dots and Instinct compatibility should not be inferred from generic installation support.</a:t>
            </a:r>
          </a:p>
          <a:p xmlns:a="http://schemas.openxmlformats.org/drawingml/2006/main">
            <a:r>
              <a:t/>
            </a:r>
          </a:p>
          <a:p xmlns:a="http://schemas.openxmlformats.org/drawingml/2006/main">
            <a:r>
              <a:t>Evidence and boundaries</a:t>
            </a:r>
          </a:p>
          <a:p xmlns:a="http://schemas.openxmlformats.org/drawingml/2006/main">
            <a:r>
              <a:t>Main actual browser capture: Founder-Recording-1054/main-review/Install-Entry.png. Public installer:https://www.angbao.money/. Installed kit0.5.11 accepted at source6e1dc8d. No agent logos imply certification.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Continuity and portability</a:t>
            </a:r>
          </a:p>
          <a:p xmlns:a="http://schemas.openxmlformats.org/drawingml/2006/main">
            <a:r>
              <a:t>Founder recording cue: 01:13.44–01:41.64</a:t>
            </a:r>
          </a:p>
          <a:p xmlns:a="http://schemas.openxmlformats.org/drawingml/2006/main">
            <a:r>
              <a:t/>
            </a:r>
          </a:p>
          <a:p xmlns:a="http://schemas.openxmlformats.org/drawingml/2006/main">
            <a:r>
              <a:t>Angbao records the financial context, rules, sources, methods and prior decisions. Current useful work saves, returns, compares and exports locally. That continuity is the basis for a future portable memory layer across personal agents and accounts. Broad automatic cross-agent memory synchronization, live broker connections and managed hosted sync are roadmap. Today the user controls the provided portfolio snapshot and chosen runtime.</a:t>
            </a:r>
          </a:p>
          <a:p xmlns:a="http://schemas.openxmlformats.org/drawingml/2006/main">
            <a:r>
              <a:t/>
            </a:r>
          </a:p>
          <a:p xmlns:a="http://schemas.openxmlformats.org/drawingml/2006/main">
            <a:r>
              <a:t>Evidence and boundaries</a:t>
            </a:r>
          </a:p>
          <a:p xmlns:a="http://schemas.openxmlformats.org/drawingml/2006/main">
            <a:r>
              <a:t>Actual screenshot: Landing-Cleanup-0918/site/assets/product-overview.jpg. Accepted0.5.11 same-data restart and export described in Main-Delivery-Board.md09:53/09:17. Durable Jobs remain OFF.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Robinhood checkpoint and permission roadmap</a:t>
            </a:r>
          </a:p>
          <a:p xmlns:a="http://schemas.openxmlformats.org/drawingml/2006/main">
            <a:r>
              <a:t>Founder recording cue: 01:41.64–02:43.26</a:t>
            </a:r>
          </a:p>
          <a:p xmlns:a="http://schemas.openxmlformats.org/drawingml/2006/main">
            <a:r>
              <a:t/>
            </a:r>
          </a:p>
          <a:p xmlns:a="http://schemas.openxmlformats.org/drawingml/2006/main">
            <a:r>
              <a:t>Private research, portfolio data and coordination stay offchain. Robinhood Chain is Angbao’s chosen onchain boundary for financial controls. CURRENT: own AngbaoCommitment on Robinhood Chain Testnet46630 at0x6af8861d1f564cabf24cf2d6c4fdca6cbdd80ffc. Owner separately approved deployment and commitment in MetaMask. Contract stores a nonzero, non-overwritable fingerprint per sender/operationRef, emits an event recorded in the transaction receipt and rejects attached native value. Saved receipt survives restart/export. It does not enforce a spending cap, prove research truth/performance or grant trading authority. NEXT: smart-account execution permissions with asset/recipient/function scope, cumulative budget, expiry/replay control and owner revocation. ZeroDev/QuickNode setup and source modules do not certify live delegated execution. Chain permissions cannot control an offchain brokerage. The strategic hypothesis is that personal-agent users gradually adopt useful onchain activity. There is no Robinhood distribution agreement.</a:t>
            </a:r>
          </a:p>
          <a:p xmlns:a="http://schemas.openxmlformats.org/drawingml/2006/main">
            <a:r>
              <a:t/>
            </a:r>
          </a:p>
          <a:p xmlns:a="http://schemas.openxmlformats.org/drawingml/2006/main">
            <a:r>
              <a:t>Evidence and boundaries</a:t>
            </a:r>
          </a:p>
          <a:p xmlns:a="http://schemas.openxmlformats.org/drawingml/2006/main">
            <a:r>
              <a:t>Actual screenshot: Recording-Package-0946/Demo-Checkpoint.jpg. Current proof: checkpoint-owner-wallet-review/Main-Full-Robinhood-Acceptance.json and Onchain-Scope-Assessment-0914.md. Platform fit source:https://docs.robinhood.com/chain/. Demonstrated route: EOA+MetaMask+officialRobinhoodRPC, not live ZeroDev delegation.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Single player, multiple agents, multiplayer</a:t>
            </a:r>
          </a:p>
          <a:p xmlns:a="http://schemas.openxmlformats.org/drawingml/2006/main">
            <a:r>
              <a:t>Founder recording cue: 02:43.38–03:01.92</a:t>
            </a:r>
          </a:p>
          <a:p xmlns:a="http://schemas.openxmlformats.org/drawingml/2006/main">
            <a:r>
              <a:t/>
            </a:r>
          </a:p>
          <a:p xmlns:a="http://schemas.openxmlformats.org/drawingml/2006/main">
            <a:r>
              <a:t>Start with a person obtaining a useful, repeatable result. Next coordinate research and calculation agents against a persistent financial record. Later enable users to publish/share versioned methods that others can use against their own portfolios and permissions. Network effects and method-marketplace revenue are hypotheses, not existing user activity or delivered multiplayer. The initial channel is personal-agent installation, followed by a review and optional GUI inspection.</a:t>
            </a:r>
          </a:p>
          <a:p xmlns:a="http://schemas.openxmlformats.org/drawingml/2006/main">
            <a:r>
              <a:t/>
            </a:r>
          </a:p>
          <a:p xmlns:a="http://schemas.openxmlformats.org/drawingml/2006/main">
            <a:r>
              <a:t>Evidence and boundaries</a:t>
            </a:r>
          </a:p>
          <a:p xmlns:a="http://schemas.openxmlformats.org/drawingml/2006/main">
            <a:r>
              <a:t>Founder narration163.38–181.92. Product contract: product-reconciliation/Product-Contract-v2.md. All feature families remain in scope with staged acceptance. No invented traction or install counts.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Business and ask</a:t>
            </a:r>
          </a:p>
          <a:p xmlns:a="http://schemas.openxmlformats.org/drawingml/2006/main">
            <a:r>
              <a:t>Founder recording cue: 03:02.28–03:25.82</a:t>
            </a:r>
          </a:p>
          <a:p xmlns:a="http://schemas.openxmlformats.org/drawingml/2006/main">
            <a:r>
              <a:t/>
            </a:r>
          </a:p>
          <a:p xmlns:a="http://schemas.openxmlformats.org/drawingml/2006/main">
            <a:r>
              <a:t>Local use, manual research, inspection, local persistence, portability and export stay free. Proposed monetization covers managed continuity/sync and bounded background research/review operations, with premium methods later. Those paid services are not launched. Sign-in is intended at managed sync, shared workspaces or hosted automation, after a useful local result. Payment grants no trading authority. The ask is pilot users and Robinhood ecosystem support for the next permission milestone. The founder’s actual recording asks for pilots without specifying a count.</a:t>
            </a:r>
          </a:p>
          <a:p xmlns:a="http://schemas.openxmlformats.org/drawingml/2006/main">
            <a:r>
              <a:t/>
            </a:r>
          </a:p>
          <a:p xmlns:a="http://schemas.openxmlformats.org/drawingml/2006/main">
            <a:r>
              <a:t>Evidence and boundaries</a:t>
            </a:r>
          </a:p>
          <a:p xmlns:a="http://schemas.openxmlformats.org/drawingml/2006/main">
            <a:r>
              <a:t>Founder recording182.28–202.80. Pricing hypotheses, not live plans: Product-Contract-v2.md and project.md. No revenue or funding commitments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Product canvas</a:t>
            </a:r>
          </a:p>
          <a:p xmlns:a="http://schemas.openxmlformats.org/drawingml/2006/main">
            <a:r>
              <a:t>Founder recording cue: Appendix</a:t>
            </a:r>
          </a:p>
          <a:p xmlns:a="http://schemas.openxmlformats.org/drawingml/2006/main">
            <a:r>
              <a:t/>
            </a:r>
          </a:p>
          <a:p xmlns:a="http://schemas.openxmlformats.org/drawingml/2006/main">
            <a:r>
              <a:t>This appendix preserves all eight exact Product Canvas questions from the original Arbitrum Open House template in Angbao-Submission-Verified.pptx slide8. WHO IS THIS FOR: owners already using a personal agent and repeating a financial review. WHAT THEY DO TODAY: rebuild account context, rules and source interpretation, with fragmented agent memory. THE WEDGE: install without signup, finish one useful review, retain the record and return. WHY NOW: existing personal agents supply reasoning and a runtime; financial work still needs explicit records, calculation and authority boundaries. ALTERNATIVES AND GAPS: general chat memory, standalone research and broker-specific tools do not by themselves retain a typed financial decision across methods and linked receipts. This is a product differentiation hypothesis, not a verified blanket competitor claim. WHY ONCHAIN, WHY ARBITRUM: choose Robinhood Chain on the Arbitrum stack as the onchain financial control boundary. Today the contract anchors an owner-approved fingerprint; later spending policies require execution-level acceptance. Private research, rules and portfolio stay offchain. FIRST5-10USERS: recruit five opt-in personal-agent owners with the same recurring job, observe repeated use, then extend self-serve acquisition. No existing five users are claimed. SHIP THIS WEEKEND: the accepted0.5.11 review/proposal/save/return/export and separately owner-approved Robinhood testnet checkpoint are the submission journey. It does not execute DCA, prove investment performance or enforce smart-account spending limits.</a:t>
            </a:r>
          </a:p>
          <a:p xmlns:a="http://schemas.openxmlformats.org/drawingml/2006/main">
            <a:r>
              <a:t/>
            </a:r>
          </a:p>
          <a:p xmlns:a="http://schemas.openxmlformats.org/drawingml/2006/main">
            <a:r>
              <a:t>Evidence and boundaries</a:t>
            </a:r>
          </a:p>
          <a:p xmlns:a="http://schemas.openxmlformats.org/drawingml/2006/main">
            <a:r>
              <a:t>Product contract v2; Product-Overview-for-Script-Review.md; current acceptance: Main-Delivery-Board.md09:53/09:17; detailed architecture/business in the source repository 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GTM canvas</a:t>
            </a:r>
          </a:p>
          <a:p xmlns:a="http://schemas.openxmlformats.org/drawingml/2006/main">
            <a:r>
              <a:t>Founder recording cue: Appendix</a:t>
            </a:r>
          </a:p>
          <a:p xmlns:a="http://schemas.openxmlformats.org/drawingml/2006/main">
            <a:r>
              <a:t/>
            </a:r>
          </a:p>
          <a:p xmlns:a="http://schemas.openxmlformats.org/drawingml/2006/main">
            <a:r>
              <a:t>This appendix preserves all eight exact GTM Canvas questions from the original Arbitrum Open House template in Angbao-Submission-Verified.pptx slide9. WHO BUYS, WHO USES: an individual initially uses free local tools; later the same owner may pay for managed continuity/sync and bounded background reviews. Those services and premium methods remain unlaunched hypotheses. FIRST REACHABLE AUDIENCE: people already using personal agents with a recurring research-to-portfolio question, beginning with dated inputs they provide.3DISTRIBUTION CHANNELS: founder-led opt-in pilots; skill/CLI/MCP installation guides and relevant harness maintainers; useful methods that people can voluntarily reuse and later share. Sharing and the creator/network effect remain later stages. CORE MESSAGE, ONE SENTENCE: Give your agent a financial workspace it can pick up again. PROOF YOU NEED FIRST: useful first value without signup, a genuine second review using retained context, voluntary return and willingness to pay before building further autonomous execution. Fulfilled paid use and renewal become later proof after services launch. THE INTRO THAT HELPS: returning personal-agent users and one wallet/application-account engineer who can test the permission boundary.5NAMEDTARGETS: Robinhood Chain ecosystem, Offchain Labs, ZeroDev, OpenClaw maintainers/community and Coinbase developer/community. These are prospective outreach/integration audiences only, not existing partners, distribution agreements or five acquired customers. THE ASK THIS WEEKEND: pilot repeat use plus technical integration and ecosystem introductions for capped, revocable smart-account permission. Support is not evidence of customer demand. Local tools remain free and payment never grants trading authority.</a:t>
            </a:r>
          </a:p>
          <a:p xmlns:a="http://schemas.openxmlformats.org/drawingml/2006/main">
            <a:r>
              <a:t/>
            </a:r>
          </a:p>
          <a:p xmlns:a="http://schemas.openxmlformats.org/drawingml/2006/main">
            <a:r>
              <a:t>Evidence and boundaries</a:t>
            </a:r>
          </a:p>
          <a:p xmlns:a="http://schemas.openxmlformats.org/drawingml/2006/main">
            <a:r>
              <a:t>Product contract v2; Product-Overview-for-Script-Review.md; current acceptance: Main-Delivery-Board.md09:53/09:17; detailed architecture/business in the source repository 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421fd47f0e8492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eb756f425ab444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f10e05c5fce422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50fa3149f7145e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a32b6904a6f405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74c3910417f453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A7C04B3-1D47-4D90-96AE-B27C630293D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E299D81-1F44-4075-A0D9-0130EF2CCDF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6EB2AD0-07AD-4840-B5D7-83C1F01483C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DF5FB4A-CF0D-4172-AD19-ACA8E4255C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D64967F-FAC0-4483-B2F7-2C566F6DED0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61FE0D2-D566-4BA8-8A62-B88A136075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A087C30-942A-4B6F-9E63-7E5E444395A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F3F696-C5C4-48CA-BCC1-4B004B5BBA1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60C679-29FB-4E91-886E-48E154A2B16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20DB1AB-2CD9-4C41-9EBC-3A0FB569FB4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5ba57c7abc243f0" /><Relationship Type="http://schemas.openxmlformats.org/officeDocument/2006/relationships/slideLayout" Target="/ppt/slideLayouts/slideLayout1.xml" Id="Ra25c7893595f4a52" /><Relationship Type="http://schemas.openxmlformats.org/officeDocument/2006/relationships/slideLayout" Target="/ppt/slideLayouts/slideLayout2.xml" Id="Rdfaf3f83961143a8" /><Relationship Type="http://schemas.openxmlformats.org/officeDocument/2006/relationships/slideLayout" Target="/ppt/slideLayouts/slideLayout3.xml" Id="R2297ae06da904f38" /><Relationship Type="http://schemas.openxmlformats.org/officeDocument/2006/relationships/slideLayout" Target="/ppt/slideLayouts/slideLayout4.xml" Id="Rc8e5aac1420b4738" /><Relationship Type="http://schemas.openxmlformats.org/officeDocument/2006/relationships/slideLayout" Target="/ppt/slideLayouts/slideLayout5.xml" Id="R9927bc84e4d1449c" /><Relationship Type="http://schemas.openxmlformats.org/officeDocument/2006/relationships/slideLayout" Target="/ppt/slideLayouts/slideLayout6.xml" Id="R268094b4409d43d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5c7893595f4a52"/>
    <p:sldLayoutId xmlns:r="http://schemas.openxmlformats.org/officeDocument/2006/relationships" id="2147483650" r:id="Rdfaf3f83961143a8"/>
    <p:sldLayoutId xmlns:r="http://schemas.openxmlformats.org/officeDocument/2006/relationships" id="2147483651" r:id="R2297ae06da904f38"/>
    <p:sldLayoutId xmlns:r="http://schemas.openxmlformats.org/officeDocument/2006/relationships" id="2147483652" r:id="Rc8e5aac1420b4738"/>
    <p:sldLayoutId xmlns:r="http://schemas.openxmlformats.org/officeDocument/2006/relationships" id="2147483653" r:id="R9927bc84e4d1449c"/>
    <p:sldLayoutId xmlns:r="http://schemas.openxmlformats.org/officeDocument/2006/relationships" id="2147483654" r:id="R268094b4409d43d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2858915d09b421a" /><Relationship Type="http://schemas.openxmlformats.org/officeDocument/2006/relationships/image" Target="/ppt/media/image.png" Id="Rd8506042f8bb4d42" /><Relationship Type="http://schemas.openxmlformats.org/officeDocument/2006/relationships/notesSlide" Target="/ppt/notesSlides/notesSlide1.xml" Id="R26b3e1427e344493"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333fca81bd94885" /><Relationship Type="http://schemas.openxmlformats.org/officeDocument/2006/relationships/image" Target="/ppt/media/image2.png" Id="R85dacf712b6f402a" /><Relationship Type="http://schemas.openxmlformats.org/officeDocument/2006/relationships/notesSlide" Target="/ppt/notesSlides/notesSlide2.xml" Id="R863bca0d104946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5461f80c3b34013" /><Relationship Type="http://schemas.openxmlformats.org/officeDocument/2006/relationships/image" Target="/ppt/media/image3.png" Id="R4ba30d656db246da" /><Relationship Type="http://schemas.openxmlformats.org/officeDocument/2006/relationships/image" Target="/ppt/media/image.jpeg" Id="R3e28aef194394255" /><Relationship Type="http://schemas.openxmlformats.org/officeDocument/2006/relationships/notesSlide" Target="/ppt/notesSlides/notesSlide3.xml" Id="Rc0590caa5655436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afbb62d44d84e4c" /><Relationship Type="http://schemas.openxmlformats.org/officeDocument/2006/relationships/image" Target="/ppt/media/image4.png" Id="Rf5de148d288b41c9" /><Relationship Type="http://schemas.openxmlformats.org/officeDocument/2006/relationships/image" Target="/ppt/media/image5.png" Id="R2f036156d0c645e9" /><Relationship Type="http://schemas.openxmlformats.org/officeDocument/2006/relationships/notesSlide" Target="/ppt/notesSlides/notesSlide4.xml" Id="Rea9c755edc3d43a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630f9b9a1344b33" /><Relationship Type="http://schemas.openxmlformats.org/officeDocument/2006/relationships/image" Target="/ppt/media/image6.png" Id="Re1ed0186600a45f4" /><Relationship Type="http://schemas.openxmlformats.org/officeDocument/2006/relationships/image" Target="/ppt/media/image2.jpeg" Id="Rc5f5e13b2c4b4ea2" /><Relationship Type="http://schemas.openxmlformats.org/officeDocument/2006/relationships/notesSlide" Target="/ppt/notesSlides/notesSlide5.xml" Id="Rb1f3794dcd2b4a49"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b332a52c50149d4" /><Relationship Type="http://schemas.openxmlformats.org/officeDocument/2006/relationships/image" Target="/ppt/media/image7.png" Id="Rf95c990ef9f04429" /><Relationship Type="http://schemas.openxmlformats.org/officeDocument/2006/relationships/image" Target="/ppt/media/image8.png" Id="Rb529c751ff754b38" /><Relationship Type="http://schemas.openxmlformats.org/officeDocument/2006/relationships/notesSlide" Target="/ppt/notesSlides/notesSlide6.xml" Id="Rb9c56596bc1141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8b35ec5b0384878" /><Relationship Type="http://schemas.openxmlformats.org/officeDocument/2006/relationships/image" Target="/ppt/media/image9.png" Id="Raae72c6286114b21" /><Relationship Type="http://schemas.openxmlformats.org/officeDocument/2006/relationships/notesSlide" Target="/ppt/notesSlides/notesSlide7.xml" Id="R11ee53d2144a4c3c"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ec5f01ff87cd4069" /><Relationship Type="http://schemas.openxmlformats.org/officeDocument/2006/relationships/image" Target="/ppt/media/image10.png" Id="R6e5f74e008214bc2" /><Relationship Type="http://schemas.openxmlformats.org/officeDocument/2006/relationships/notesSlide" Target="/ppt/notesSlides/notesSlide8.xml" Id="R343b7efd17ea4d4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f7e6e40be2641e7" /><Relationship Type="http://schemas.openxmlformats.org/officeDocument/2006/relationships/image" Target="/ppt/media/image11.png" Id="Re159ea65ef654326" /><Relationship Type="http://schemas.openxmlformats.org/officeDocument/2006/relationships/notesSlide" Target="/ppt/notesSlides/notesSlide9.xml" Id="R54e9b5ff1c274d1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120c0f4d74494b83" /><Relationship Type="http://schemas.openxmlformats.org/officeDocument/2006/relationships/image" Target="/ppt/media/image12.png" Id="Rd87c8efeb6ee4cbb" /><Relationship Type="http://schemas.openxmlformats.org/officeDocument/2006/relationships/notesSlide" Target="/ppt/notesSlides/notesSlide10.xml" Id="R6b0ca4d928bd4d43" /></Relationships>
</file>

<file path=ppt/slides/slide1.xml><?xml version="1.0" encoding="utf-8"?>
<p:sld xmlns:p="http://schemas.openxmlformats.org/presentationml/2006/main">
  <p:cSld>
    <p:bg>
      <p:bgPr>
        <a:solidFill xmlns:a="http://schemas.openxmlformats.org/drawingml/2006/main">
          <a:srgbClr val="292326"/>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DD7B16B2-5658-4152-B5B0-23ADCA6A54E0}"/>
              </a:ext>
            </a:extLst>
          </p:cNvPr>
          <p:cNvPicPr>
            <a:picLocks xmlns:a="http://schemas.openxmlformats.org/drawingml/2006/main" noChangeAspect="1"/>
          </p:cNvPicPr>
          <p:nvPr/>
        </p:nvPicPr>
        <p:blipFill>
          <a:blip xmlns:r="http://schemas.openxmlformats.org/officeDocument/2006/relationships" xmlns:a="http://schemas.openxmlformats.org/drawingml/2006/main" r:embed="Rd8506042f8bb4d42"/>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1">
            <a:extLst xmlns:a="http://schemas.openxmlformats.org/drawingml/2006/main">
              <a:ext uri="{FF2B5EF4-FFF2-40B4-BE49-F238E27FC236}">
                <a16:creationId xmlns:a16="http://schemas.microsoft.com/office/drawing/2014/main" id="{4C1F8D46-F803-45A7-9B24-15B91882BBDC}"/>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D9CBC9"/>
                </a:solidFill>
                <a:latin typeface="Arial"/>
                <a:ea typeface="Arial"/>
                <a:cs typeface="Arial"/>
              </a:defRPr>
            </a:defPPr>
            <a:lvl1pPr>
              <a:defRPr sz="1275" b="0">
                <a:solidFill>
                  <a:srgbClr val="D9CBC9"/>
                </a:solidFill>
                <a:latin typeface="Arial"/>
                <a:ea typeface="Arial"/>
                <a:cs typeface="Arial"/>
              </a:defRPr>
            </a:lvl1pPr>
            <a:lvl2pPr>
              <a:defRPr sz="1275" b="0">
                <a:solidFill>
                  <a:srgbClr val="D9CBC9"/>
                </a:solidFill>
                <a:latin typeface="Arial"/>
                <a:ea typeface="Arial"/>
                <a:cs typeface="Arial"/>
              </a:defRPr>
            </a:lvl2pPr>
            <a:lvl3pPr>
              <a:defRPr sz="1275" b="0">
                <a:solidFill>
                  <a:srgbClr val="D9CBC9"/>
                </a:solidFill>
                <a:latin typeface="Arial"/>
                <a:ea typeface="Arial"/>
                <a:cs typeface="Arial"/>
              </a:defRPr>
            </a:lvl3pPr>
            <a:lvl4pPr>
              <a:defRPr sz="1275" b="0">
                <a:solidFill>
                  <a:srgbClr val="D9CBC9"/>
                </a:solidFill>
                <a:latin typeface="Arial"/>
                <a:ea typeface="Arial"/>
                <a:cs typeface="Arial"/>
              </a:defRPr>
            </a:lvl4pPr>
            <a:lvl5pPr>
              <a:defRPr sz="1275" b="0">
                <a:solidFill>
                  <a:srgbClr val="D9CBC9"/>
                </a:solidFill>
                <a:latin typeface="Arial"/>
                <a:ea typeface="Arial"/>
                <a:cs typeface="Arial"/>
              </a:defRPr>
            </a:lvl5pPr>
            <a:lvl6pPr>
              <a:defRPr sz="1275" b="0">
                <a:solidFill>
                  <a:srgbClr val="D9CBC9"/>
                </a:solidFill>
                <a:latin typeface="Arial"/>
                <a:ea typeface="Arial"/>
                <a:cs typeface="Arial"/>
              </a:defRPr>
            </a:lvl6pPr>
            <a:lvl7pPr>
              <a:defRPr sz="1275" b="0">
                <a:solidFill>
                  <a:srgbClr val="D9CBC9"/>
                </a:solidFill>
                <a:latin typeface="Arial"/>
                <a:ea typeface="Arial"/>
                <a:cs typeface="Arial"/>
              </a:defRPr>
            </a:lvl7pPr>
            <a:lvl8pPr>
              <a:defRPr sz="1275" b="0">
                <a:solidFill>
                  <a:srgbClr val="D9CBC9"/>
                </a:solidFill>
                <a:latin typeface="Arial"/>
                <a:ea typeface="Arial"/>
                <a:cs typeface="Arial"/>
              </a:defRPr>
            </a:lvl8pPr>
            <a:lvl9pPr>
              <a:defRPr sz="1275" b="0">
                <a:solidFill>
                  <a:srgbClr val="D9CBC9"/>
                </a:solidFill>
                <a:latin typeface="Arial"/>
                <a:ea typeface="Arial"/>
                <a:cs typeface="Arial"/>
              </a:defRPr>
            </a:lvl9pPr>
          </a:lstStyle>
          <a:p xmlns:a="http://schemas.openxmlformats.org/drawingml/2006/main">
            <a:pPr>
              <a:defRPr sz="1275" b="0">
                <a:solidFill>
                  <a:srgbClr val="D9CBC9"/>
                </a:solidFill>
                <a:latin typeface="Arial"/>
                <a:ea typeface="Arial"/>
                <a:cs typeface="Arial"/>
              </a:defRPr>
            </a:pPr>
            <a:r>
              <a:rPr sz="1275" b="0">
                <a:solidFill>
                  <a:srgbClr val="D9CBC9"/>
                </a:solidFill>
                <a:latin typeface="Arial"/>
                <a:ea typeface="Arial"/>
                <a:cs typeface="Arial"/>
              </a:rPr>
              <a:t>01</a:t>
            </a:r>
          </a:p>
        </p:txBody>
      </p:sp>
      <p:sp>
        <p:nvSpPr>
          <p:cNvPr id="3" name="title">
            <a:extLst xmlns:a="http://schemas.openxmlformats.org/drawingml/2006/main">
              <a:ext uri="{FF2B5EF4-FFF2-40B4-BE49-F238E27FC236}">
                <a16:creationId xmlns:a16="http://schemas.microsoft.com/office/drawing/2014/main" id="{2EBC5825-7F43-47F5-A240-B0AA6E446A5D}"/>
              </a:ext>
            </a:extLst>
          </p:cNvPr>
          <p:cNvSpPr>
            <a:spLocks xmlns:a="http://schemas.openxmlformats.org/drawingml/2006/main" noGrp="1"/>
          </p:cNvSpPr>
          <p:nvPr/>
        </p:nvSpPr>
        <p:spPr>
          <a:xfrm xmlns:a="http://schemas.openxmlformats.org/drawingml/2006/main">
            <a:off x="685800" y="2019300"/>
            <a:ext cx="10668000" cy="1924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5850" b="1">
                <a:solidFill>
                  <a:srgbClr val="FFFFFF"/>
                </a:solidFill>
                <a:latin typeface="Arial"/>
                <a:ea typeface="Arial"/>
                <a:cs typeface="Arial"/>
              </a:defRPr>
            </a:defPPr>
            <a:lvl1pPr>
              <a:defRPr sz="5850" b="1">
                <a:solidFill>
                  <a:srgbClr val="FFFFFF"/>
                </a:solidFill>
                <a:latin typeface="Arial"/>
                <a:ea typeface="Arial"/>
                <a:cs typeface="Arial"/>
              </a:defRPr>
            </a:lvl1pPr>
            <a:lvl2pPr>
              <a:defRPr sz="5850" b="1">
                <a:solidFill>
                  <a:srgbClr val="FFFFFF"/>
                </a:solidFill>
                <a:latin typeface="Arial"/>
                <a:ea typeface="Arial"/>
                <a:cs typeface="Arial"/>
              </a:defRPr>
            </a:lvl2pPr>
            <a:lvl3pPr>
              <a:defRPr sz="5850" b="1">
                <a:solidFill>
                  <a:srgbClr val="FFFFFF"/>
                </a:solidFill>
                <a:latin typeface="Arial"/>
                <a:ea typeface="Arial"/>
                <a:cs typeface="Arial"/>
              </a:defRPr>
            </a:lvl3pPr>
            <a:lvl4pPr>
              <a:defRPr sz="5850" b="1">
                <a:solidFill>
                  <a:srgbClr val="FFFFFF"/>
                </a:solidFill>
                <a:latin typeface="Arial"/>
                <a:ea typeface="Arial"/>
                <a:cs typeface="Arial"/>
              </a:defRPr>
            </a:lvl4pPr>
            <a:lvl5pPr>
              <a:defRPr sz="5850" b="1">
                <a:solidFill>
                  <a:srgbClr val="FFFFFF"/>
                </a:solidFill>
                <a:latin typeface="Arial"/>
                <a:ea typeface="Arial"/>
                <a:cs typeface="Arial"/>
              </a:defRPr>
            </a:lvl5pPr>
            <a:lvl6pPr>
              <a:defRPr sz="5850" b="1">
                <a:solidFill>
                  <a:srgbClr val="FFFFFF"/>
                </a:solidFill>
                <a:latin typeface="Arial"/>
                <a:ea typeface="Arial"/>
                <a:cs typeface="Arial"/>
              </a:defRPr>
            </a:lvl6pPr>
            <a:lvl7pPr>
              <a:defRPr sz="5850" b="1">
                <a:solidFill>
                  <a:srgbClr val="FFFFFF"/>
                </a:solidFill>
                <a:latin typeface="Arial"/>
                <a:ea typeface="Arial"/>
                <a:cs typeface="Arial"/>
              </a:defRPr>
            </a:lvl7pPr>
            <a:lvl8pPr>
              <a:defRPr sz="5850" b="1">
                <a:solidFill>
                  <a:srgbClr val="FFFFFF"/>
                </a:solidFill>
                <a:latin typeface="Arial"/>
                <a:ea typeface="Arial"/>
                <a:cs typeface="Arial"/>
              </a:defRPr>
            </a:lvl8pPr>
            <a:lvl9pPr>
              <a:defRPr sz="5850" b="1">
                <a:solidFill>
                  <a:srgbClr val="FFFFFF"/>
                </a:solidFill>
                <a:latin typeface="Arial"/>
                <a:ea typeface="Arial"/>
                <a:cs typeface="Arial"/>
              </a:defRPr>
            </a:lvl9pPr>
          </a:lstStyle>
          <a:p xmlns:a="http://schemas.openxmlformats.org/drawingml/2006/main">
            <a:pPr>
              <a:defRPr sz="5850" b="1">
                <a:solidFill>
                  <a:srgbClr val="FFFFFF"/>
                </a:solidFill>
                <a:latin typeface="Arial"/>
                <a:ea typeface="Arial"/>
                <a:cs typeface="Arial"/>
              </a:defRPr>
            </a:pPr>
            <a:r>
              <a:rPr sz="5850" b="1">
                <a:solidFill>
                  <a:srgbClr val="FFFFFF"/>
                </a:solidFill>
                <a:latin typeface="Arial"/>
                <a:ea typeface="Arial"/>
                <a:cs typeface="Arial"/>
              </a:rPr>
              <a:t>Agentic finance</a:t>
            </a:r>
          </a:p>
          <a:p xmlns:a="http://schemas.openxmlformats.org/drawingml/2006/main">
            <a:pPr>
              <a:defRPr sz="5850" b="1">
                <a:solidFill>
                  <a:srgbClr val="FFFFFF"/>
                </a:solidFill>
                <a:latin typeface="Arial"/>
                <a:ea typeface="Arial"/>
                <a:cs typeface="Arial"/>
              </a:defRPr>
            </a:pPr>
            <a:r>
              <a:rPr sz="5850" b="1">
                <a:solidFill>
                  <a:srgbClr val="FFFFFF"/>
                </a:solidFill>
                <a:latin typeface="Arial"/>
                <a:ea typeface="Arial"/>
                <a:cs typeface="Arial"/>
              </a:rPr>
              <a:t>starts with trust</a:t>
            </a:r>
          </a:p>
        </p:txBody>
      </p:sp>
      <p:sp>
        <p:nvSpPr>
          <p:cNvPr id="4" name="A financial workspace for the personal a">
            <a:extLst xmlns:a="http://schemas.openxmlformats.org/drawingml/2006/main">
              <a:ext uri="{FF2B5EF4-FFF2-40B4-BE49-F238E27FC236}">
                <a16:creationId xmlns:a16="http://schemas.microsoft.com/office/drawing/2014/main" id="{6D5BFD01-282B-495C-B5E3-B01835345FD8}"/>
              </a:ext>
            </a:extLst>
          </p:cNvPr>
          <p:cNvSpPr>
            <a:spLocks xmlns:a="http://schemas.openxmlformats.org/drawingml/2006/main" noGrp="1"/>
          </p:cNvSpPr>
          <p:nvPr/>
        </p:nvSpPr>
        <p:spPr>
          <a:xfrm xmlns:a="http://schemas.openxmlformats.org/drawingml/2006/main">
            <a:off x="723900" y="4457700"/>
            <a:ext cx="8953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250" b="0">
                <a:solidFill>
                  <a:srgbClr val="E7DBD5"/>
                </a:solidFill>
                <a:latin typeface="Arial"/>
                <a:ea typeface="Arial"/>
                <a:cs typeface="Arial"/>
              </a:defRPr>
            </a:defPPr>
            <a:lvl1pPr>
              <a:defRPr sz="2250" b="0">
                <a:solidFill>
                  <a:srgbClr val="E7DBD5"/>
                </a:solidFill>
                <a:latin typeface="Arial"/>
                <a:ea typeface="Arial"/>
                <a:cs typeface="Arial"/>
              </a:defRPr>
            </a:lvl1pPr>
            <a:lvl2pPr>
              <a:defRPr sz="2250" b="0">
                <a:solidFill>
                  <a:srgbClr val="E7DBD5"/>
                </a:solidFill>
                <a:latin typeface="Arial"/>
                <a:ea typeface="Arial"/>
                <a:cs typeface="Arial"/>
              </a:defRPr>
            </a:lvl2pPr>
            <a:lvl3pPr>
              <a:defRPr sz="2250" b="0">
                <a:solidFill>
                  <a:srgbClr val="E7DBD5"/>
                </a:solidFill>
                <a:latin typeface="Arial"/>
                <a:ea typeface="Arial"/>
                <a:cs typeface="Arial"/>
              </a:defRPr>
            </a:lvl3pPr>
            <a:lvl4pPr>
              <a:defRPr sz="2250" b="0">
                <a:solidFill>
                  <a:srgbClr val="E7DBD5"/>
                </a:solidFill>
                <a:latin typeface="Arial"/>
                <a:ea typeface="Arial"/>
                <a:cs typeface="Arial"/>
              </a:defRPr>
            </a:lvl4pPr>
            <a:lvl5pPr>
              <a:defRPr sz="2250" b="0">
                <a:solidFill>
                  <a:srgbClr val="E7DBD5"/>
                </a:solidFill>
                <a:latin typeface="Arial"/>
                <a:ea typeface="Arial"/>
                <a:cs typeface="Arial"/>
              </a:defRPr>
            </a:lvl5pPr>
            <a:lvl6pPr>
              <a:defRPr sz="2250" b="0">
                <a:solidFill>
                  <a:srgbClr val="E7DBD5"/>
                </a:solidFill>
                <a:latin typeface="Arial"/>
                <a:ea typeface="Arial"/>
                <a:cs typeface="Arial"/>
              </a:defRPr>
            </a:lvl6pPr>
            <a:lvl7pPr>
              <a:defRPr sz="2250" b="0">
                <a:solidFill>
                  <a:srgbClr val="E7DBD5"/>
                </a:solidFill>
                <a:latin typeface="Arial"/>
                <a:ea typeface="Arial"/>
                <a:cs typeface="Arial"/>
              </a:defRPr>
            </a:lvl7pPr>
            <a:lvl8pPr>
              <a:defRPr sz="2250" b="0">
                <a:solidFill>
                  <a:srgbClr val="E7DBD5"/>
                </a:solidFill>
                <a:latin typeface="Arial"/>
                <a:ea typeface="Arial"/>
                <a:cs typeface="Arial"/>
              </a:defRPr>
            </a:lvl8pPr>
            <a:lvl9pPr>
              <a:defRPr sz="2250" b="0">
                <a:solidFill>
                  <a:srgbClr val="E7DBD5"/>
                </a:solidFill>
                <a:latin typeface="Arial"/>
                <a:ea typeface="Arial"/>
                <a:cs typeface="Arial"/>
              </a:defRPr>
            </a:lvl9pPr>
          </a:lstStyle>
          <a:p xmlns:a="http://schemas.openxmlformats.org/drawingml/2006/main">
            <a:pPr>
              <a:defRPr sz="2250" b="0">
                <a:solidFill>
                  <a:srgbClr val="E7DBD5"/>
                </a:solidFill>
                <a:latin typeface="Arial"/>
                <a:ea typeface="Arial"/>
                <a:cs typeface="Arial"/>
              </a:defRPr>
            </a:pPr>
            <a:r>
              <a:rPr sz="2250" b="0">
                <a:solidFill>
                  <a:srgbClr val="E7DBD5"/>
                </a:solidFill>
                <a:latin typeface="Arial"/>
                <a:ea typeface="Arial"/>
                <a:cs typeface="Arial"/>
              </a:rPr>
              <a:t>A financial workspace for the personal agent you already use</a:t>
            </a:r>
          </a:p>
        </p:txBody>
      </p:sp>
      <p:sp>
        <p:nvSpPr>
          <p:cNvPr id="5" name="angbao.money">
            <a:extLst xmlns:a="http://schemas.openxmlformats.org/drawingml/2006/main">
              <a:ext uri="{FF2B5EF4-FFF2-40B4-BE49-F238E27FC236}">
                <a16:creationId xmlns:a16="http://schemas.microsoft.com/office/drawing/2014/main" id="{31A8B9B9-6FB3-41C8-9870-C278743BF328}"/>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D9CBC9"/>
                </a:solidFill>
                <a:latin typeface="Arial"/>
                <a:ea typeface="Arial"/>
                <a:cs typeface="Arial"/>
              </a:defRPr>
            </a:defPPr>
            <a:lvl1pPr>
              <a:defRPr sz="1275" b="0">
                <a:solidFill>
                  <a:srgbClr val="D9CBC9"/>
                </a:solidFill>
                <a:latin typeface="Arial"/>
                <a:ea typeface="Arial"/>
                <a:cs typeface="Arial"/>
              </a:defRPr>
            </a:lvl1pPr>
            <a:lvl2pPr>
              <a:defRPr sz="1275" b="0">
                <a:solidFill>
                  <a:srgbClr val="D9CBC9"/>
                </a:solidFill>
                <a:latin typeface="Arial"/>
                <a:ea typeface="Arial"/>
                <a:cs typeface="Arial"/>
              </a:defRPr>
            </a:lvl2pPr>
            <a:lvl3pPr>
              <a:defRPr sz="1275" b="0">
                <a:solidFill>
                  <a:srgbClr val="D9CBC9"/>
                </a:solidFill>
                <a:latin typeface="Arial"/>
                <a:ea typeface="Arial"/>
                <a:cs typeface="Arial"/>
              </a:defRPr>
            </a:lvl3pPr>
            <a:lvl4pPr>
              <a:defRPr sz="1275" b="0">
                <a:solidFill>
                  <a:srgbClr val="D9CBC9"/>
                </a:solidFill>
                <a:latin typeface="Arial"/>
                <a:ea typeface="Arial"/>
                <a:cs typeface="Arial"/>
              </a:defRPr>
            </a:lvl4pPr>
            <a:lvl5pPr>
              <a:defRPr sz="1275" b="0">
                <a:solidFill>
                  <a:srgbClr val="D9CBC9"/>
                </a:solidFill>
                <a:latin typeface="Arial"/>
                <a:ea typeface="Arial"/>
                <a:cs typeface="Arial"/>
              </a:defRPr>
            </a:lvl5pPr>
            <a:lvl6pPr>
              <a:defRPr sz="1275" b="0">
                <a:solidFill>
                  <a:srgbClr val="D9CBC9"/>
                </a:solidFill>
                <a:latin typeface="Arial"/>
                <a:ea typeface="Arial"/>
                <a:cs typeface="Arial"/>
              </a:defRPr>
            </a:lvl6pPr>
            <a:lvl7pPr>
              <a:defRPr sz="1275" b="0">
                <a:solidFill>
                  <a:srgbClr val="D9CBC9"/>
                </a:solidFill>
                <a:latin typeface="Arial"/>
                <a:ea typeface="Arial"/>
                <a:cs typeface="Arial"/>
              </a:defRPr>
            </a:lvl7pPr>
            <a:lvl8pPr>
              <a:defRPr sz="1275" b="0">
                <a:solidFill>
                  <a:srgbClr val="D9CBC9"/>
                </a:solidFill>
                <a:latin typeface="Arial"/>
                <a:ea typeface="Arial"/>
                <a:cs typeface="Arial"/>
              </a:defRPr>
            </a:lvl8pPr>
            <a:lvl9pPr>
              <a:defRPr sz="1275" b="0">
                <a:solidFill>
                  <a:srgbClr val="D9CBC9"/>
                </a:solidFill>
                <a:latin typeface="Arial"/>
                <a:ea typeface="Arial"/>
                <a:cs typeface="Arial"/>
              </a:defRPr>
            </a:lvl9pPr>
          </a:lstStyle>
          <a:p xmlns:a="http://schemas.openxmlformats.org/drawingml/2006/main">
            <a:pPr>
              <a:defRPr sz="1275" b="0">
                <a:solidFill>
                  <a:srgbClr val="D9CBC9"/>
                </a:solidFill>
                <a:latin typeface="Arial"/>
                <a:ea typeface="Arial"/>
                <a:cs typeface="Arial"/>
              </a:defRPr>
            </a:pPr>
            <a:r>
              <a:rPr sz="1275" b="0">
                <a:solidFill>
                  <a:srgbClr val="D9CBC9"/>
                </a:solidFill>
                <a:latin typeface="Arial"/>
                <a:ea typeface="Arial"/>
                <a:cs typeface="Arial"/>
              </a:rPr>
              <a:t>angbao.money</a:t>
            </a:r>
          </a:p>
        </p:txBody>
      </p:sp>
    </p:spTree>
    <p:extLst>
      <p:ext uri="{BB962C8B-B14F-4D97-AF65-F5344CB8AC3E}">
        <p14:creationId xmlns:p14="http://schemas.microsoft.com/office/powerpoint/2010/main" val="1703920174"/>
      </p:ext>
    </p:extLst>
  </p:cSld>
</p:sld>
</file>

<file path=ppt/slides/slide2.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9674FB98-447A-40B9-A156-473A281FEA1F}"/>
              </a:ext>
            </a:extLst>
          </p:cNvPr>
          <p:cNvPicPr>
            <a:picLocks xmlns:a="http://schemas.openxmlformats.org/drawingml/2006/main" noChangeAspect="1"/>
          </p:cNvPicPr>
          <p:nvPr/>
        </p:nvPicPr>
        <p:blipFill>
          <a:blip xmlns:r="http://schemas.openxmlformats.org/officeDocument/2006/relationships" xmlns:a="http://schemas.openxmlformats.org/drawingml/2006/main" r:embed="R85dacf712b6f402a"/>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2">
            <a:extLst xmlns:a="http://schemas.openxmlformats.org/drawingml/2006/main">
              <a:ext uri="{FF2B5EF4-FFF2-40B4-BE49-F238E27FC236}">
                <a16:creationId xmlns:a16="http://schemas.microsoft.com/office/drawing/2014/main" id="{E856A448-C4F3-4C84-BFC6-837B51FE0A40}"/>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02</a:t>
            </a:r>
          </a:p>
        </p:txBody>
      </p:sp>
      <p:sp>
        <p:nvSpPr>
          <p:cNvPr id="3" name="title">
            <a:extLst xmlns:a="http://schemas.openxmlformats.org/drawingml/2006/main">
              <a:ext uri="{FF2B5EF4-FFF2-40B4-BE49-F238E27FC236}">
                <a16:creationId xmlns:a16="http://schemas.microsoft.com/office/drawing/2014/main" id="{585B75DB-9FA2-4237-837E-B1079A14A61B}"/>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The whole financial picture</a:t>
            </a:r>
          </a:p>
        </p:txBody>
      </p:sp>
      <p:sp>
        <p:nvSpPr>
          <p:cNvPr id="4" name="Banks">
            <a:extLst xmlns:a="http://schemas.openxmlformats.org/drawingml/2006/main">
              <a:ext uri="{FF2B5EF4-FFF2-40B4-BE49-F238E27FC236}">
                <a16:creationId xmlns:a16="http://schemas.microsoft.com/office/drawing/2014/main" id="{F65E6283-EFEE-48A3-A9D0-71B9CF2756DC}"/>
              </a:ext>
            </a:extLst>
          </p:cNvPr>
          <p:cNvSpPr>
            <a:spLocks xmlns:a="http://schemas.openxmlformats.org/drawingml/2006/main" noGrp="1"/>
          </p:cNvSpPr>
          <p:nvPr/>
        </p:nvSpPr>
        <p:spPr>
          <a:xfrm xmlns:a="http://schemas.openxmlformats.org/drawingml/2006/main">
            <a:off x="685800" y="2752725"/>
            <a:ext cx="3333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750" b="1">
                <a:solidFill>
                  <a:srgbClr val="A52B32"/>
                </a:solidFill>
                <a:latin typeface="Arial"/>
                <a:ea typeface="Arial"/>
                <a:cs typeface="Arial"/>
              </a:defRPr>
            </a:defPPr>
            <a:lvl1pPr>
              <a:defRPr sz="3750" b="1">
                <a:solidFill>
                  <a:srgbClr val="A52B32"/>
                </a:solidFill>
                <a:latin typeface="Arial"/>
                <a:ea typeface="Arial"/>
                <a:cs typeface="Arial"/>
              </a:defRPr>
            </a:lvl1pPr>
            <a:lvl2pPr>
              <a:defRPr sz="3750" b="1">
                <a:solidFill>
                  <a:srgbClr val="A52B32"/>
                </a:solidFill>
                <a:latin typeface="Arial"/>
                <a:ea typeface="Arial"/>
                <a:cs typeface="Arial"/>
              </a:defRPr>
            </a:lvl2pPr>
            <a:lvl3pPr>
              <a:defRPr sz="3750" b="1">
                <a:solidFill>
                  <a:srgbClr val="A52B32"/>
                </a:solidFill>
                <a:latin typeface="Arial"/>
                <a:ea typeface="Arial"/>
                <a:cs typeface="Arial"/>
              </a:defRPr>
            </a:lvl3pPr>
            <a:lvl4pPr>
              <a:defRPr sz="3750" b="1">
                <a:solidFill>
                  <a:srgbClr val="A52B32"/>
                </a:solidFill>
                <a:latin typeface="Arial"/>
                <a:ea typeface="Arial"/>
                <a:cs typeface="Arial"/>
              </a:defRPr>
            </a:lvl4pPr>
            <a:lvl5pPr>
              <a:defRPr sz="3750" b="1">
                <a:solidFill>
                  <a:srgbClr val="A52B32"/>
                </a:solidFill>
                <a:latin typeface="Arial"/>
                <a:ea typeface="Arial"/>
                <a:cs typeface="Arial"/>
              </a:defRPr>
            </a:lvl5pPr>
            <a:lvl6pPr>
              <a:defRPr sz="3750" b="1">
                <a:solidFill>
                  <a:srgbClr val="A52B32"/>
                </a:solidFill>
                <a:latin typeface="Arial"/>
                <a:ea typeface="Arial"/>
                <a:cs typeface="Arial"/>
              </a:defRPr>
            </a:lvl6pPr>
            <a:lvl7pPr>
              <a:defRPr sz="3750" b="1">
                <a:solidFill>
                  <a:srgbClr val="A52B32"/>
                </a:solidFill>
                <a:latin typeface="Arial"/>
                <a:ea typeface="Arial"/>
                <a:cs typeface="Arial"/>
              </a:defRPr>
            </a:lvl7pPr>
            <a:lvl8pPr>
              <a:defRPr sz="3750" b="1">
                <a:solidFill>
                  <a:srgbClr val="A52B32"/>
                </a:solidFill>
                <a:latin typeface="Arial"/>
                <a:ea typeface="Arial"/>
                <a:cs typeface="Arial"/>
              </a:defRPr>
            </a:lvl8pPr>
            <a:lvl9pPr>
              <a:defRPr sz="3750" b="1">
                <a:solidFill>
                  <a:srgbClr val="A52B32"/>
                </a:solidFill>
                <a:latin typeface="Arial"/>
                <a:ea typeface="Arial"/>
                <a:cs typeface="Arial"/>
              </a:defRPr>
            </a:lvl9pPr>
          </a:lstStyle>
          <a:p xmlns:a="http://schemas.openxmlformats.org/drawingml/2006/main">
            <a:pPr>
              <a:defRPr sz="3750" b="1">
                <a:solidFill>
                  <a:srgbClr val="A52B32"/>
                </a:solidFill>
                <a:latin typeface="Arial"/>
                <a:ea typeface="Arial"/>
                <a:cs typeface="Arial"/>
              </a:defRPr>
            </a:pPr>
            <a:r>
              <a:rPr sz="3750" b="1">
                <a:solidFill>
                  <a:srgbClr val="A52B32"/>
                </a:solidFill>
                <a:latin typeface="Arial"/>
                <a:ea typeface="Arial"/>
                <a:cs typeface="Arial"/>
              </a:rPr>
              <a:t>Banks</a:t>
            </a:r>
          </a:p>
        </p:txBody>
      </p:sp>
      <p:sp>
        <p:nvSpPr>
          <p:cNvPr id="5" name="Brokerages">
            <a:extLst xmlns:a="http://schemas.openxmlformats.org/drawingml/2006/main">
              <a:ext uri="{FF2B5EF4-FFF2-40B4-BE49-F238E27FC236}">
                <a16:creationId xmlns:a16="http://schemas.microsoft.com/office/drawing/2014/main" id="{7436EA81-4CA5-44CB-8434-0A9E704DC47C}"/>
              </a:ext>
            </a:extLst>
          </p:cNvPr>
          <p:cNvSpPr>
            <a:spLocks xmlns:a="http://schemas.openxmlformats.org/drawingml/2006/main" noGrp="1"/>
          </p:cNvSpPr>
          <p:nvPr/>
        </p:nvSpPr>
        <p:spPr>
          <a:xfrm xmlns:a="http://schemas.openxmlformats.org/drawingml/2006/main">
            <a:off x="4305300" y="2752725"/>
            <a:ext cx="4286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750" b="1">
                <a:solidFill>
                  <a:srgbClr val="A52B32"/>
                </a:solidFill>
                <a:latin typeface="Arial"/>
                <a:ea typeface="Arial"/>
                <a:cs typeface="Arial"/>
              </a:defRPr>
            </a:defPPr>
            <a:lvl1pPr>
              <a:defRPr sz="3750" b="1">
                <a:solidFill>
                  <a:srgbClr val="A52B32"/>
                </a:solidFill>
                <a:latin typeface="Arial"/>
                <a:ea typeface="Arial"/>
                <a:cs typeface="Arial"/>
              </a:defRPr>
            </a:lvl1pPr>
            <a:lvl2pPr>
              <a:defRPr sz="3750" b="1">
                <a:solidFill>
                  <a:srgbClr val="A52B32"/>
                </a:solidFill>
                <a:latin typeface="Arial"/>
                <a:ea typeface="Arial"/>
                <a:cs typeface="Arial"/>
              </a:defRPr>
            </a:lvl2pPr>
            <a:lvl3pPr>
              <a:defRPr sz="3750" b="1">
                <a:solidFill>
                  <a:srgbClr val="A52B32"/>
                </a:solidFill>
                <a:latin typeface="Arial"/>
                <a:ea typeface="Arial"/>
                <a:cs typeface="Arial"/>
              </a:defRPr>
            </a:lvl3pPr>
            <a:lvl4pPr>
              <a:defRPr sz="3750" b="1">
                <a:solidFill>
                  <a:srgbClr val="A52B32"/>
                </a:solidFill>
                <a:latin typeface="Arial"/>
                <a:ea typeface="Arial"/>
                <a:cs typeface="Arial"/>
              </a:defRPr>
            </a:lvl4pPr>
            <a:lvl5pPr>
              <a:defRPr sz="3750" b="1">
                <a:solidFill>
                  <a:srgbClr val="A52B32"/>
                </a:solidFill>
                <a:latin typeface="Arial"/>
                <a:ea typeface="Arial"/>
                <a:cs typeface="Arial"/>
              </a:defRPr>
            </a:lvl5pPr>
            <a:lvl6pPr>
              <a:defRPr sz="3750" b="1">
                <a:solidFill>
                  <a:srgbClr val="A52B32"/>
                </a:solidFill>
                <a:latin typeface="Arial"/>
                <a:ea typeface="Arial"/>
                <a:cs typeface="Arial"/>
              </a:defRPr>
            </a:lvl6pPr>
            <a:lvl7pPr>
              <a:defRPr sz="3750" b="1">
                <a:solidFill>
                  <a:srgbClr val="A52B32"/>
                </a:solidFill>
                <a:latin typeface="Arial"/>
                <a:ea typeface="Arial"/>
                <a:cs typeface="Arial"/>
              </a:defRPr>
            </a:lvl7pPr>
            <a:lvl8pPr>
              <a:defRPr sz="3750" b="1">
                <a:solidFill>
                  <a:srgbClr val="A52B32"/>
                </a:solidFill>
                <a:latin typeface="Arial"/>
                <a:ea typeface="Arial"/>
                <a:cs typeface="Arial"/>
              </a:defRPr>
            </a:lvl8pPr>
            <a:lvl9pPr>
              <a:defRPr sz="3750" b="1">
                <a:solidFill>
                  <a:srgbClr val="A52B32"/>
                </a:solidFill>
                <a:latin typeface="Arial"/>
                <a:ea typeface="Arial"/>
                <a:cs typeface="Arial"/>
              </a:defRPr>
            </a:lvl9pPr>
          </a:lstStyle>
          <a:p xmlns:a="http://schemas.openxmlformats.org/drawingml/2006/main">
            <a:pPr>
              <a:defRPr sz="3750" b="1">
                <a:solidFill>
                  <a:srgbClr val="A52B32"/>
                </a:solidFill>
                <a:latin typeface="Arial"/>
                <a:ea typeface="Arial"/>
                <a:cs typeface="Arial"/>
              </a:defRPr>
            </a:pPr>
            <a:r>
              <a:rPr sz="3750" b="1">
                <a:solidFill>
                  <a:srgbClr val="A52B32"/>
                </a:solidFill>
                <a:latin typeface="Arial"/>
                <a:ea typeface="Arial"/>
                <a:cs typeface="Arial"/>
              </a:rPr>
              <a:t>Brokerages</a:t>
            </a:r>
          </a:p>
        </p:txBody>
      </p:sp>
      <p:sp>
        <p:nvSpPr>
          <p:cNvPr id="6" name="Wallets">
            <a:extLst xmlns:a="http://schemas.openxmlformats.org/drawingml/2006/main">
              <a:ext uri="{FF2B5EF4-FFF2-40B4-BE49-F238E27FC236}">
                <a16:creationId xmlns:a16="http://schemas.microsoft.com/office/drawing/2014/main" id="{F6D6F8AA-FE11-4F7B-8C8B-A5375DC6DC84}"/>
              </a:ext>
            </a:extLst>
          </p:cNvPr>
          <p:cNvSpPr>
            <a:spLocks xmlns:a="http://schemas.openxmlformats.org/drawingml/2006/main" noGrp="1"/>
          </p:cNvSpPr>
          <p:nvPr/>
        </p:nvSpPr>
        <p:spPr>
          <a:xfrm xmlns:a="http://schemas.openxmlformats.org/drawingml/2006/main">
            <a:off x="8715375" y="2752725"/>
            <a:ext cx="27622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750" b="1">
                <a:solidFill>
                  <a:srgbClr val="A52B32"/>
                </a:solidFill>
                <a:latin typeface="Arial"/>
                <a:ea typeface="Arial"/>
                <a:cs typeface="Arial"/>
              </a:defRPr>
            </a:defPPr>
            <a:lvl1pPr>
              <a:defRPr sz="3750" b="1">
                <a:solidFill>
                  <a:srgbClr val="A52B32"/>
                </a:solidFill>
                <a:latin typeface="Arial"/>
                <a:ea typeface="Arial"/>
                <a:cs typeface="Arial"/>
              </a:defRPr>
            </a:lvl1pPr>
            <a:lvl2pPr>
              <a:defRPr sz="3750" b="1">
                <a:solidFill>
                  <a:srgbClr val="A52B32"/>
                </a:solidFill>
                <a:latin typeface="Arial"/>
                <a:ea typeface="Arial"/>
                <a:cs typeface="Arial"/>
              </a:defRPr>
            </a:lvl2pPr>
            <a:lvl3pPr>
              <a:defRPr sz="3750" b="1">
                <a:solidFill>
                  <a:srgbClr val="A52B32"/>
                </a:solidFill>
                <a:latin typeface="Arial"/>
                <a:ea typeface="Arial"/>
                <a:cs typeface="Arial"/>
              </a:defRPr>
            </a:lvl3pPr>
            <a:lvl4pPr>
              <a:defRPr sz="3750" b="1">
                <a:solidFill>
                  <a:srgbClr val="A52B32"/>
                </a:solidFill>
                <a:latin typeface="Arial"/>
                <a:ea typeface="Arial"/>
                <a:cs typeface="Arial"/>
              </a:defRPr>
            </a:lvl4pPr>
            <a:lvl5pPr>
              <a:defRPr sz="3750" b="1">
                <a:solidFill>
                  <a:srgbClr val="A52B32"/>
                </a:solidFill>
                <a:latin typeface="Arial"/>
                <a:ea typeface="Arial"/>
                <a:cs typeface="Arial"/>
              </a:defRPr>
            </a:lvl5pPr>
            <a:lvl6pPr>
              <a:defRPr sz="3750" b="1">
                <a:solidFill>
                  <a:srgbClr val="A52B32"/>
                </a:solidFill>
                <a:latin typeface="Arial"/>
                <a:ea typeface="Arial"/>
                <a:cs typeface="Arial"/>
              </a:defRPr>
            </a:lvl6pPr>
            <a:lvl7pPr>
              <a:defRPr sz="3750" b="1">
                <a:solidFill>
                  <a:srgbClr val="A52B32"/>
                </a:solidFill>
                <a:latin typeface="Arial"/>
                <a:ea typeface="Arial"/>
                <a:cs typeface="Arial"/>
              </a:defRPr>
            </a:lvl7pPr>
            <a:lvl8pPr>
              <a:defRPr sz="3750" b="1">
                <a:solidFill>
                  <a:srgbClr val="A52B32"/>
                </a:solidFill>
                <a:latin typeface="Arial"/>
                <a:ea typeface="Arial"/>
                <a:cs typeface="Arial"/>
              </a:defRPr>
            </a:lvl8pPr>
            <a:lvl9pPr>
              <a:defRPr sz="3750" b="1">
                <a:solidFill>
                  <a:srgbClr val="A52B32"/>
                </a:solidFill>
                <a:latin typeface="Arial"/>
                <a:ea typeface="Arial"/>
                <a:cs typeface="Arial"/>
              </a:defRPr>
            </a:lvl9pPr>
          </a:lstStyle>
          <a:p xmlns:a="http://schemas.openxmlformats.org/drawingml/2006/main">
            <a:pPr>
              <a:defRPr sz="3750" b="1">
                <a:solidFill>
                  <a:srgbClr val="A52B32"/>
                </a:solidFill>
                <a:latin typeface="Arial"/>
                <a:ea typeface="Arial"/>
                <a:cs typeface="Arial"/>
              </a:defRPr>
            </a:pPr>
            <a:r>
              <a:rPr sz="3750" b="1">
                <a:solidFill>
                  <a:srgbClr val="A52B32"/>
                </a:solidFill>
                <a:latin typeface="Arial"/>
                <a:ea typeface="Arial"/>
                <a:cs typeface="Arial"/>
              </a:rPr>
              <a:t>Wallets</a:t>
            </a:r>
          </a:p>
        </p:txBody>
      </p:sp>
      <p:sp>
        <p:nvSpPr>
          <p:cNvPr id="7" name="Research needs portfolio context&#10;before ">
            <a:extLst xmlns:a="http://schemas.openxmlformats.org/drawingml/2006/main">
              <a:ext uri="{FF2B5EF4-FFF2-40B4-BE49-F238E27FC236}">
                <a16:creationId xmlns:a16="http://schemas.microsoft.com/office/drawing/2014/main" id="{1CDC0528-B80B-4606-8851-62094BCFB5E2}"/>
              </a:ext>
            </a:extLst>
          </p:cNvPr>
          <p:cNvSpPr>
            <a:spLocks xmlns:a="http://schemas.openxmlformats.org/drawingml/2006/main" noGrp="1"/>
          </p:cNvSpPr>
          <p:nvPr/>
        </p:nvSpPr>
        <p:spPr>
          <a:xfrm xmlns:a="http://schemas.openxmlformats.org/drawingml/2006/main">
            <a:off x="685800" y="4086225"/>
            <a:ext cx="10382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150" b="0">
                <a:solidFill>
                  <a:srgbClr val="292326"/>
                </a:solidFill>
                <a:latin typeface="Arial"/>
                <a:ea typeface="Arial"/>
                <a:cs typeface="Arial"/>
              </a:defRPr>
            </a:defPPr>
            <a:lvl1pPr>
              <a:defRPr sz="3150" b="0">
                <a:solidFill>
                  <a:srgbClr val="292326"/>
                </a:solidFill>
                <a:latin typeface="Arial"/>
                <a:ea typeface="Arial"/>
                <a:cs typeface="Arial"/>
              </a:defRPr>
            </a:lvl1pPr>
            <a:lvl2pPr>
              <a:defRPr sz="3150" b="0">
                <a:solidFill>
                  <a:srgbClr val="292326"/>
                </a:solidFill>
                <a:latin typeface="Arial"/>
                <a:ea typeface="Arial"/>
                <a:cs typeface="Arial"/>
              </a:defRPr>
            </a:lvl2pPr>
            <a:lvl3pPr>
              <a:defRPr sz="3150" b="0">
                <a:solidFill>
                  <a:srgbClr val="292326"/>
                </a:solidFill>
                <a:latin typeface="Arial"/>
                <a:ea typeface="Arial"/>
                <a:cs typeface="Arial"/>
              </a:defRPr>
            </a:lvl3pPr>
            <a:lvl4pPr>
              <a:defRPr sz="3150" b="0">
                <a:solidFill>
                  <a:srgbClr val="292326"/>
                </a:solidFill>
                <a:latin typeface="Arial"/>
                <a:ea typeface="Arial"/>
                <a:cs typeface="Arial"/>
              </a:defRPr>
            </a:lvl4pPr>
            <a:lvl5pPr>
              <a:defRPr sz="3150" b="0">
                <a:solidFill>
                  <a:srgbClr val="292326"/>
                </a:solidFill>
                <a:latin typeface="Arial"/>
                <a:ea typeface="Arial"/>
                <a:cs typeface="Arial"/>
              </a:defRPr>
            </a:lvl5pPr>
            <a:lvl6pPr>
              <a:defRPr sz="3150" b="0">
                <a:solidFill>
                  <a:srgbClr val="292326"/>
                </a:solidFill>
                <a:latin typeface="Arial"/>
                <a:ea typeface="Arial"/>
                <a:cs typeface="Arial"/>
              </a:defRPr>
            </a:lvl6pPr>
            <a:lvl7pPr>
              <a:defRPr sz="3150" b="0">
                <a:solidFill>
                  <a:srgbClr val="292326"/>
                </a:solidFill>
                <a:latin typeface="Arial"/>
                <a:ea typeface="Arial"/>
                <a:cs typeface="Arial"/>
              </a:defRPr>
            </a:lvl7pPr>
            <a:lvl8pPr>
              <a:defRPr sz="3150" b="0">
                <a:solidFill>
                  <a:srgbClr val="292326"/>
                </a:solidFill>
                <a:latin typeface="Arial"/>
                <a:ea typeface="Arial"/>
                <a:cs typeface="Arial"/>
              </a:defRPr>
            </a:lvl8pPr>
            <a:lvl9pPr>
              <a:defRPr sz="3150" b="0">
                <a:solidFill>
                  <a:srgbClr val="292326"/>
                </a:solidFill>
                <a:latin typeface="Arial"/>
                <a:ea typeface="Arial"/>
                <a:cs typeface="Arial"/>
              </a:defRPr>
            </a:lvl9pPr>
          </a:lstStyle>
          <a:p xmlns:a="http://schemas.openxmlformats.org/drawingml/2006/main">
            <a:pPr>
              <a:defRPr sz="3150" b="0">
                <a:solidFill>
                  <a:srgbClr val="292326"/>
                </a:solidFill>
                <a:latin typeface="Arial"/>
                <a:ea typeface="Arial"/>
                <a:cs typeface="Arial"/>
              </a:defRPr>
            </a:pPr>
            <a:r>
              <a:rPr sz="3150" b="0">
                <a:solidFill>
                  <a:srgbClr val="292326"/>
                </a:solidFill>
                <a:latin typeface="Arial"/>
                <a:ea typeface="Arial"/>
                <a:cs typeface="Arial"/>
              </a:rPr>
              <a:t>Research needs portfolio context</a:t>
            </a:r>
          </a:p>
          <a:p xmlns:a="http://schemas.openxmlformats.org/drawingml/2006/main">
            <a:pPr>
              <a:defRPr sz="3150" b="0">
                <a:solidFill>
                  <a:srgbClr val="292326"/>
                </a:solidFill>
                <a:latin typeface="Arial"/>
                <a:ea typeface="Arial"/>
                <a:cs typeface="Arial"/>
              </a:defRPr>
            </a:pPr>
            <a:r>
              <a:rPr sz="3150" b="0">
                <a:solidFill>
                  <a:srgbClr val="292326"/>
                </a:solidFill>
                <a:latin typeface="Arial"/>
                <a:ea typeface="Arial"/>
                <a:cs typeface="Arial"/>
              </a:rPr>
              <a:t>before it becomes a useful decision</a:t>
            </a:r>
          </a:p>
        </p:txBody>
      </p:sp>
      <p:sp>
        <p:nvSpPr>
          <p:cNvPr id="8" name="Today: portfolio snapshots you provide. ">
            <a:extLst xmlns:a="http://schemas.openxmlformats.org/drawingml/2006/main">
              <a:ext uri="{FF2B5EF4-FFF2-40B4-BE49-F238E27FC236}">
                <a16:creationId xmlns:a16="http://schemas.microsoft.com/office/drawing/2014/main" id="{50C8CDCA-B889-4E85-9721-B6BAB7032460}"/>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Today: portfolio snapshots you provide. Live account connections come next.</a:t>
            </a:r>
          </a:p>
        </p:txBody>
      </p:sp>
    </p:spTree>
    <p:extLst>
      <p:ext uri="{BB962C8B-B14F-4D97-AF65-F5344CB8AC3E}">
        <p14:creationId xmlns:p14="http://schemas.microsoft.com/office/powerpoint/2010/main" val="2095481244"/>
      </p:ext>
    </p:extLst>
  </p:cSld>
</p:sld>
</file>

<file path=ppt/slides/slide3.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7D904F3B-D511-4B91-A9E8-EBA010F6E6BB}"/>
              </a:ext>
            </a:extLst>
          </p:cNvPr>
          <p:cNvPicPr>
            <a:picLocks xmlns:a="http://schemas.openxmlformats.org/drawingml/2006/main" noChangeAspect="1"/>
          </p:cNvPicPr>
          <p:nvPr/>
        </p:nvPicPr>
        <p:blipFill>
          <a:blip xmlns:r="http://schemas.openxmlformats.org/officeDocument/2006/relationships" xmlns:a="http://schemas.openxmlformats.org/drawingml/2006/main" r:embed="R4ba30d656db246da"/>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3">
            <a:extLst xmlns:a="http://schemas.openxmlformats.org/drawingml/2006/main">
              <a:ext uri="{FF2B5EF4-FFF2-40B4-BE49-F238E27FC236}">
                <a16:creationId xmlns:a16="http://schemas.microsoft.com/office/drawing/2014/main" id="{16EFE003-CA71-43FE-A900-2F89A0BE2D95}"/>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03</a:t>
            </a:r>
          </a:p>
        </p:txBody>
      </p:sp>
      <p:sp>
        <p:nvSpPr>
          <p:cNvPr id="3" name="title">
            <a:extLst xmlns:a="http://schemas.openxmlformats.org/drawingml/2006/main">
              <a:ext uri="{FF2B5EF4-FFF2-40B4-BE49-F238E27FC236}">
                <a16:creationId xmlns:a16="http://schemas.microsoft.com/office/drawing/2014/main" id="{FD907FAA-E179-4255-ADA5-8658817C8D77}"/>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Does this change my portfolio?</a:t>
            </a:r>
          </a:p>
        </p:txBody>
      </p:sp>
      <p:sp>
        <p:nvSpPr>
          <p:cNvPr id="4" name="Research, with&#10;your rules beside it">
            <a:extLst xmlns:a="http://schemas.openxmlformats.org/drawingml/2006/main">
              <a:ext uri="{FF2B5EF4-FFF2-40B4-BE49-F238E27FC236}">
                <a16:creationId xmlns:a16="http://schemas.microsoft.com/office/drawing/2014/main" id="{EBC39403-F9BA-40B7-819E-0E0E21292D6D}"/>
              </a:ext>
            </a:extLst>
          </p:cNvPr>
          <p:cNvSpPr>
            <a:spLocks xmlns:a="http://schemas.openxmlformats.org/drawingml/2006/main" noGrp="1"/>
          </p:cNvSpPr>
          <p:nvPr/>
        </p:nvSpPr>
        <p:spPr>
          <a:xfrm xmlns:a="http://schemas.openxmlformats.org/drawingml/2006/main">
            <a:off x="685800" y="2686050"/>
            <a:ext cx="40481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850" b="1">
                <a:solidFill>
                  <a:srgbClr val="292326"/>
                </a:solidFill>
                <a:latin typeface="Arial"/>
                <a:ea typeface="Arial"/>
                <a:cs typeface="Arial"/>
              </a:defRPr>
            </a:defPPr>
            <a:lvl1pPr>
              <a:defRPr sz="2850" b="1">
                <a:solidFill>
                  <a:srgbClr val="292326"/>
                </a:solidFill>
                <a:latin typeface="Arial"/>
                <a:ea typeface="Arial"/>
                <a:cs typeface="Arial"/>
              </a:defRPr>
            </a:lvl1pPr>
            <a:lvl2pPr>
              <a:defRPr sz="2850" b="1">
                <a:solidFill>
                  <a:srgbClr val="292326"/>
                </a:solidFill>
                <a:latin typeface="Arial"/>
                <a:ea typeface="Arial"/>
                <a:cs typeface="Arial"/>
              </a:defRPr>
            </a:lvl2pPr>
            <a:lvl3pPr>
              <a:defRPr sz="2850" b="1">
                <a:solidFill>
                  <a:srgbClr val="292326"/>
                </a:solidFill>
                <a:latin typeface="Arial"/>
                <a:ea typeface="Arial"/>
                <a:cs typeface="Arial"/>
              </a:defRPr>
            </a:lvl3pPr>
            <a:lvl4pPr>
              <a:defRPr sz="2850" b="1">
                <a:solidFill>
                  <a:srgbClr val="292326"/>
                </a:solidFill>
                <a:latin typeface="Arial"/>
                <a:ea typeface="Arial"/>
                <a:cs typeface="Arial"/>
              </a:defRPr>
            </a:lvl4pPr>
            <a:lvl5pPr>
              <a:defRPr sz="2850" b="1">
                <a:solidFill>
                  <a:srgbClr val="292326"/>
                </a:solidFill>
                <a:latin typeface="Arial"/>
                <a:ea typeface="Arial"/>
                <a:cs typeface="Arial"/>
              </a:defRPr>
            </a:lvl5pPr>
            <a:lvl6pPr>
              <a:defRPr sz="2850" b="1">
                <a:solidFill>
                  <a:srgbClr val="292326"/>
                </a:solidFill>
                <a:latin typeface="Arial"/>
                <a:ea typeface="Arial"/>
                <a:cs typeface="Arial"/>
              </a:defRPr>
            </a:lvl6pPr>
            <a:lvl7pPr>
              <a:defRPr sz="2850" b="1">
                <a:solidFill>
                  <a:srgbClr val="292326"/>
                </a:solidFill>
                <a:latin typeface="Arial"/>
                <a:ea typeface="Arial"/>
                <a:cs typeface="Arial"/>
              </a:defRPr>
            </a:lvl7pPr>
            <a:lvl8pPr>
              <a:defRPr sz="2850" b="1">
                <a:solidFill>
                  <a:srgbClr val="292326"/>
                </a:solidFill>
                <a:latin typeface="Arial"/>
                <a:ea typeface="Arial"/>
                <a:cs typeface="Arial"/>
              </a:defRPr>
            </a:lvl8pPr>
            <a:lvl9pPr>
              <a:defRPr sz="2850" b="1">
                <a:solidFill>
                  <a:srgbClr val="292326"/>
                </a:solidFill>
                <a:latin typeface="Arial"/>
                <a:ea typeface="Arial"/>
                <a:cs typeface="Arial"/>
              </a:defRPr>
            </a:lvl9pPr>
          </a:lstStyle>
          <a:p xmlns:a="http://schemas.openxmlformats.org/drawingml/2006/main">
            <a:pPr>
              <a:defRPr sz="2850" b="1">
                <a:solidFill>
                  <a:srgbClr val="292326"/>
                </a:solidFill>
                <a:latin typeface="Arial"/>
                <a:ea typeface="Arial"/>
                <a:cs typeface="Arial"/>
              </a:defRPr>
            </a:pPr>
            <a:r>
              <a:rPr sz="2850" b="1">
                <a:solidFill>
                  <a:srgbClr val="292326"/>
                </a:solidFill>
                <a:latin typeface="Arial"/>
                <a:ea typeface="Arial"/>
                <a:cs typeface="Arial"/>
              </a:rPr>
              <a:t>Research, with</a:t>
            </a:r>
          </a:p>
          <a:p xmlns:a="http://schemas.openxmlformats.org/drawingml/2006/main">
            <a:pPr>
              <a:defRPr sz="2850" b="1">
                <a:solidFill>
                  <a:srgbClr val="292326"/>
                </a:solidFill>
                <a:latin typeface="Arial"/>
                <a:ea typeface="Arial"/>
                <a:cs typeface="Arial"/>
              </a:defRPr>
            </a:pPr>
            <a:r>
              <a:rPr sz="2850" b="1">
                <a:solidFill>
                  <a:srgbClr val="292326"/>
                </a:solidFill>
                <a:latin typeface="Arial"/>
                <a:ea typeface="Arial"/>
                <a:cs typeface="Arial"/>
              </a:rPr>
              <a:t>your rules beside it</a:t>
            </a:r>
          </a:p>
        </p:txBody>
      </p:sp>
      <p:sp>
        <p:nvSpPr>
          <p:cNvPr id="5" name="A contribution proposal&#10;or a reason to k">
            <a:extLst xmlns:a="http://schemas.openxmlformats.org/drawingml/2006/main">
              <a:ext uri="{FF2B5EF4-FFF2-40B4-BE49-F238E27FC236}">
                <a16:creationId xmlns:a16="http://schemas.microsoft.com/office/drawing/2014/main" id="{A4059549-CB56-4E0F-9026-68ADFBC91DBA}"/>
              </a:ext>
            </a:extLst>
          </p:cNvPr>
          <p:cNvSpPr>
            <a:spLocks xmlns:a="http://schemas.openxmlformats.org/drawingml/2006/main" noGrp="1"/>
          </p:cNvSpPr>
          <p:nvPr/>
        </p:nvSpPr>
        <p:spPr>
          <a:xfrm xmlns:a="http://schemas.openxmlformats.org/drawingml/2006/main">
            <a:off x="685800" y="4324350"/>
            <a:ext cx="40005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6F5E5F"/>
                </a:solidFill>
                <a:latin typeface="Arial"/>
                <a:ea typeface="Arial"/>
                <a:cs typeface="Arial"/>
              </a:defRPr>
            </a:defPPr>
            <a:lvl1pPr>
              <a:defRPr sz="2100" b="0">
                <a:solidFill>
                  <a:srgbClr val="6F5E5F"/>
                </a:solidFill>
                <a:latin typeface="Arial"/>
                <a:ea typeface="Arial"/>
                <a:cs typeface="Arial"/>
              </a:defRPr>
            </a:lvl1pPr>
            <a:lvl2pPr>
              <a:defRPr sz="2100" b="0">
                <a:solidFill>
                  <a:srgbClr val="6F5E5F"/>
                </a:solidFill>
                <a:latin typeface="Arial"/>
                <a:ea typeface="Arial"/>
                <a:cs typeface="Arial"/>
              </a:defRPr>
            </a:lvl2pPr>
            <a:lvl3pPr>
              <a:defRPr sz="2100" b="0">
                <a:solidFill>
                  <a:srgbClr val="6F5E5F"/>
                </a:solidFill>
                <a:latin typeface="Arial"/>
                <a:ea typeface="Arial"/>
                <a:cs typeface="Arial"/>
              </a:defRPr>
            </a:lvl3pPr>
            <a:lvl4pPr>
              <a:defRPr sz="2100" b="0">
                <a:solidFill>
                  <a:srgbClr val="6F5E5F"/>
                </a:solidFill>
                <a:latin typeface="Arial"/>
                <a:ea typeface="Arial"/>
                <a:cs typeface="Arial"/>
              </a:defRPr>
            </a:lvl4pPr>
            <a:lvl5pPr>
              <a:defRPr sz="2100" b="0">
                <a:solidFill>
                  <a:srgbClr val="6F5E5F"/>
                </a:solidFill>
                <a:latin typeface="Arial"/>
                <a:ea typeface="Arial"/>
                <a:cs typeface="Arial"/>
              </a:defRPr>
            </a:lvl5pPr>
            <a:lvl6pPr>
              <a:defRPr sz="2100" b="0">
                <a:solidFill>
                  <a:srgbClr val="6F5E5F"/>
                </a:solidFill>
                <a:latin typeface="Arial"/>
                <a:ea typeface="Arial"/>
                <a:cs typeface="Arial"/>
              </a:defRPr>
            </a:lvl6pPr>
            <a:lvl7pPr>
              <a:defRPr sz="2100" b="0">
                <a:solidFill>
                  <a:srgbClr val="6F5E5F"/>
                </a:solidFill>
                <a:latin typeface="Arial"/>
                <a:ea typeface="Arial"/>
                <a:cs typeface="Arial"/>
              </a:defRPr>
            </a:lvl7pPr>
            <a:lvl8pPr>
              <a:defRPr sz="2100" b="0">
                <a:solidFill>
                  <a:srgbClr val="6F5E5F"/>
                </a:solidFill>
                <a:latin typeface="Arial"/>
                <a:ea typeface="Arial"/>
                <a:cs typeface="Arial"/>
              </a:defRPr>
            </a:lvl8pPr>
            <a:lvl9pPr>
              <a:defRPr sz="2100" b="0">
                <a:solidFill>
                  <a:srgbClr val="6F5E5F"/>
                </a:solidFill>
                <a:latin typeface="Arial"/>
                <a:ea typeface="Arial"/>
                <a:cs typeface="Arial"/>
              </a:defRPr>
            </a:lvl9pPr>
          </a:lstStyle>
          <a:p xmlns:a="http://schemas.openxmlformats.org/drawingml/2006/main">
            <a:pPr>
              <a:defRPr sz="2100" b="0">
                <a:solidFill>
                  <a:srgbClr val="6F5E5F"/>
                </a:solidFill>
                <a:latin typeface="Arial"/>
                <a:ea typeface="Arial"/>
                <a:cs typeface="Arial"/>
              </a:defRPr>
            </a:pPr>
            <a:r>
              <a:rPr sz="2100" b="0">
                <a:solidFill>
                  <a:srgbClr val="6F5E5F"/>
                </a:solidFill>
                <a:latin typeface="Arial"/>
                <a:ea typeface="Arial"/>
                <a:cs typeface="Arial"/>
              </a:rPr>
              <a:t>A contribution proposal</a:t>
            </a:r>
          </a:p>
          <a:p xmlns:a="http://schemas.openxmlformats.org/drawingml/2006/main">
            <a:pPr>
              <a:defRPr sz="2100" b="0">
                <a:solidFill>
                  <a:srgbClr val="6F5E5F"/>
                </a:solidFill>
                <a:latin typeface="Arial"/>
                <a:ea typeface="Arial"/>
                <a:cs typeface="Arial"/>
              </a:defRPr>
            </a:pPr>
            <a:r>
              <a:rPr sz="2100" b="0">
                <a:solidFill>
                  <a:srgbClr val="6F5E5F"/>
                </a:solidFill>
                <a:latin typeface="Arial"/>
                <a:ea typeface="Arial"/>
                <a:cs typeface="Arial"/>
              </a:rPr>
              <a:t>or a reason to keep watching</a:t>
            </a:r>
          </a:p>
        </p:txBody>
      </p:sp>
      <p:pic>
        <p:nvPicPr>
          <p:cNvPr id="6" name="">
            <a:extLst xmlns:a="http://schemas.openxmlformats.org/drawingml/2006/main">
              <a:ext uri="{FF2B5EF4-FFF2-40B4-BE49-F238E27FC236}">
                <a16:creationId xmlns:a16="http://schemas.microsoft.com/office/drawing/2014/main" id="{B9049AAB-842F-4477-BA72-E4CE0CB32EAF}"/>
              </a:ext>
            </a:extLst>
          </p:cNvPr>
          <p:cNvPicPr>
            <a:picLocks xmlns:a="http://schemas.openxmlformats.org/drawingml/2006/main" noChangeAspect="1"/>
          </p:cNvPicPr>
          <p:nvPr/>
        </p:nvPicPr>
        <p:blipFill>
          <a:blip xmlns:r="http://schemas.openxmlformats.org/officeDocument/2006/relationships" xmlns:a="http://schemas.openxmlformats.org/drawingml/2006/main" r:embed="R3e28aef194394255"/>
          <a:stretch xmlns:a="http://schemas.openxmlformats.org/drawingml/2006/main"/>
        </p:blipFill>
        <p:spPr>
          <a:xfrm xmlns:a="http://schemas.openxmlformats.org/drawingml/2006/main">
            <a:off x="4863042" y="2286000"/>
            <a:ext cx="6637867" cy="3733800"/>
          </a:xfrm>
          <a:prstGeom xmlns:a="http://schemas.openxmlformats.org/drawingml/2006/main" prst="rect">
            <a:avLst/>
          </a:prstGeom>
        </p:spPr>
      </p:pic>
      <p:sp>
        <p:nvSpPr>
          <p:cNvPr id="7" name="Actual product view with synthetic input">
            <a:extLst xmlns:a="http://schemas.openxmlformats.org/drawingml/2006/main">
              <a:ext uri="{FF2B5EF4-FFF2-40B4-BE49-F238E27FC236}">
                <a16:creationId xmlns:a16="http://schemas.microsoft.com/office/drawing/2014/main" id="{D568ABC3-C2C3-495B-9A45-0953F991AC31}"/>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Actual product view with synthetic inputs. Proposals require a separate owner decision.</a:t>
            </a:r>
          </a:p>
        </p:txBody>
      </p:sp>
    </p:spTree>
    <p:extLst>
      <p:ext uri="{BB962C8B-B14F-4D97-AF65-F5344CB8AC3E}">
        <p14:creationId xmlns:p14="http://schemas.microsoft.com/office/powerpoint/2010/main" val="840905046"/>
      </p:ext>
    </p:extLst>
  </p:cSld>
</p:sld>
</file>

<file path=ppt/slides/slide4.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6EEF56E4-1F87-4E04-A3F2-3E740DF7059C}"/>
              </a:ext>
            </a:extLst>
          </p:cNvPr>
          <p:cNvPicPr>
            <a:picLocks xmlns:a="http://schemas.openxmlformats.org/drawingml/2006/main" noChangeAspect="1"/>
          </p:cNvPicPr>
          <p:nvPr/>
        </p:nvPicPr>
        <p:blipFill>
          <a:blip xmlns:r="http://schemas.openxmlformats.org/officeDocument/2006/relationships" xmlns:a="http://schemas.openxmlformats.org/drawingml/2006/main" r:embed="Rf5de148d288b41c9"/>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4">
            <a:extLst xmlns:a="http://schemas.openxmlformats.org/drawingml/2006/main">
              <a:ext uri="{FF2B5EF4-FFF2-40B4-BE49-F238E27FC236}">
                <a16:creationId xmlns:a16="http://schemas.microsoft.com/office/drawing/2014/main" id="{18C3FB6B-87C5-4299-9B7B-FAAB059DB656}"/>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04</a:t>
            </a:r>
          </a:p>
        </p:txBody>
      </p:sp>
      <p:sp>
        <p:nvSpPr>
          <p:cNvPr id="3" name="title">
            <a:extLst xmlns:a="http://schemas.openxmlformats.org/drawingml/2006/main">
              <a:ext uri="{FF2B5EF4-FFF2-40B4-BE49-F238E27FC236}">
                <a16:creationId xmlns:a16="http://schemas.microsoft.com/office/drawing/2014/main" id="{5D20119E-AB1C-4E09-A83E-189FA9A6A8E5}"/>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Your agent is the front door</a:t>
            </a:r>
          </a:p>
        </p:txBody>
      </p:sp>
      <p:sp>
        <p:nvSpPr>
          <p:cNvPr id="4" name="No signup for&#10;useful local work">
            <a:extLst xmlns:a="http://schemas.openxmlformats.org/drawingml/2006/main">
              <a:ext uri="{FF2B5EF4-FFF2-40B4-BE49-F238E27FC236}">
                <a16:creationId xmlns:a16="http://schemas.microsoft.com/office/drawing/2014/main" id="{B2CB3E6F-E614-4005-BE5A-7600E5D705A9}"/>
              </a:ext>
            </a:extLst>
          </p:cNvPr>
          <p:cNvSpPr>
            <a:spLocks xmlns:a="http://schemas.openxmlformats.org/drawingml/2006/main" noGrp="1"/>
          </p:cNvSpPr>
          <p:nvPr/>
        </p:nvSpPr>
        <p:spPr>
          <a:xfrm xmlns:a="http://schemas.openxmlformats.org/drawingml/2006/main">
            <a:off x="685800" y="2686050"/>
            <a:ext cx="4143375"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000" b="1">
                <a:solidFill>
                  <a:srgbClr val="292326"/>
                </a:solidFill>
                <a:latin typeface="Arial"/>
                <a:ea typeface="Arial"/>
                <a:cs typeface="Arial"/>
              </a:defRPr>
            </a:defPPr>
            <a:lvl1pPr>
              <a:defRPr sz="3000" b="1">
                <a:solidFill>
                  <a:srgbClr val="292326"/>
                </a:solidFill>
                <a:latin typeface="Arial"/>
                <a:ea typeface="Arial"/>
                <a:cs typeface="Arial"/>
              </a:defRPr>
            </a:lvl1pPr>
            <a:lvl2pPr>
              <a:defRPr sz="3000" b="1">
                <a:solidFill>
                  <a:srgbClr val="292326"/>
                </a:solidFill>
                <a:latin typeface="Arial"/>
                <a:ea typeface="Arial"/>
                <a:cs typeface="Arial"/>
              </a:defRPr>
            </a:lvl2pPr>
            <a:lvl3pPr>
              <a:defRPr sz="3000" b="1">
                <a:solidFill>
                  <a:srgbClr val="292326"/>
                </a:solidFill>
                <a:latin typeface="Arial"/>
                <a:ea typeface="Arial"/>
                <a:cs typeface="Arial"/>
              </a:defRPr>
            </a:lvl3pPr>
            <a:lvl4pPr>
              <a:defRPr sz="3000" b="1">
                <a:solidFill>
                  <a:srgbClr val="292326"/>
                </a:solidFill>
                <a:latin typeface="Arial"/>
                <a:ea typeface="Arial"/>
                <a:cs typeface="Arial"/>
              </a:defRPr>
            </a:lvl4pPr>
            <a:lvl5pPr>
              <a:defRPr sz="3000" b="1">
                <a:solidFill>
                  <a:srgbClr val="292326"/>
                </a:solidFill>
                <a:latin typeface="Arial"/>
                <a:ea typeface="Arial"/>
                <a:cs typeface="Arial"/>
              </a:defRPr>
            </a:lvl5pPr>
            <a:lvl6pPr>
              <a:defRPr sz="3000" b="1">
                <a:solidFill>
                  <a:srgbClr val="292326"/>
                </a:solidFill>
                <a:latin typeface="Arial"/>
                <a:ea typeface="Arial"/>
                <a:cs typeface="Arial"/>
              </a:defRPr>
            </a:lvl6pPr>
            <a:lvl7pPr>
              <a:defRPr sz="3000" b="1">
                <a:solidFill>
                  <a:srgbClr val="292326"/>
                </a:solidFill>
                <a:latin typeface="Arial"/>
                <a:ea typeface="Arial"/>
                <a:cs typeface="Arial"/>
              </a:defRPr>
            </a:lvl7pPr>
            <a:lvl8pPr>
              <a:defRPr sz="3000" b="1">
                <a:solidFill>
                  <a:srgbClr val="292326"/>
                </a:solidFill>
                <a:latin typeface="Arial"/>
                <a:ea typeface="Arial"/>
                <a:cs typeface="Arial"/>
              </a:defRPr>
            </a:lvl8pPr>
            <a:lvl9pPr>
              <a:defRPr sz="3000" b="1">
                <a:solidFill>
                  <a:srgbClr val="292326"/>
                </a:solidFill>
                <a:latin typeface="Arial"/>
                <a:ea typeface="Arial"/>
                <a:cs typeface="Arial"/>
              </a:defRPr>
            </a:lvl9pPr>
          </a:lstStyle>
          <a:p xmlns:a="http://schemas.openxmlformats.org/drawingml/2006/main">
            <a:pPr>
              <a:defRPr sz="3000" b="1">
                <a:solidFill>
                  <a:srgbClr val="292326"/>
                </a:solidFill>
                <a:latin typeface="Arial"/>
                <a:ea typeface="Arial"/>
                <a:cs typeface="Arial"/>
              </a:defRPr>
            </a:pPr>
            <a:r>
              <a:rPr sz="3000" b="1">
                <a:solidFill>
                  <a:srgbClr val="292326"/>
                </a:solidFill>
                <a:latin typeface="Arial"/>
                <a:ea typeface="Arial"/>
                <a:cs typeface="Arial"/>
              </a:rPr>
              <a:t>No signup for</a:t>
            </a:r>
          </a:p>
          <a:p xmlns:a="http://schemas.openxmlformats.org/drawingml/2006/main">
            <a:pPr>
              <a:defRPr sz="3000" b="1">
                <a:solidFill>
                  <a:srgbClr val="292326"/>
                </a:solidFill>
                <a:latin typeface="Arial"/>
                <a:ea typeface="Arial"/>
                <a:cs typeface="Arial"/>
              </a:defRPr>
            </a:pPr>
            <a:r>
              <a:rPr sz="3000" b="1">
                <a:solidFill>
                  <a:srgbClr val="292326"/>
                </a:solidFill>
                <a:latin typeface="Arial"/>
                <a:ea typeface="Arial"/>
                <a:cs typeface="Arial"/>
              </a:rPr>
              <a:t>useful local work</a:t>
            </a:r>
          </a:p>
        </p:txBody>
      </p:sp>
      <p:sp>
        <p:nvSpPr>
          <p:cNvPr id="5" name="Use your existing AI.&#10;Choose where Angba">
            <a:extLst xmlns:a="http://schemas.openxmlformats.org/drawingml/2006/main">
              <a:ext uri="{FF2B5EF4-FFF2-40B4-BE49-F238E27FC236}">
                <a16:creationId xmlns:a16="http://schemas.microsoft.com/office/drawing/2014/main" id="{DA972AF1-1361-41DE-B023-2616E3491460}"/>
              </a:ext>
            </a:extLst>
          </p:cNvPr>
          <p:cNvSpPr>
            <a:spLocks xmlns:a="http://schemas.openxmlformats.org/drawingml/2006/main" noGrp="1"/>
          </p:cNvSpPr>
          <p:nvPr/>
        </p:nvSpPr>
        <p:spPr>
          <a:xfrm xmlns:a="http://schemas.openxmlformats.org/drawingml/2006/main">
            <a:off x="685800" y="4276725"/>
            <a:ext cx="40481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00" b="0">
                <a:solidFill>
                  <a:srgbClr val="6F5E5F"/>
                </a:solidFill>
                <a:latin typeface="Arial"/>
                <a:ea typeface="Arial"/>
                <a:cs typeface="Arial"/>
              </a:defRPr>
            </a:defPPr>
            <a:lvl1pPr>
              <a:defRPr sz="2100" b="0">
                <a:solidFill>
                  <a:srgbClr val="6F5E5F"/>
                </a:solidFill>
                <a:latin typeface="Arial"/>
                <a:ea typeface="Arial"/>
                <a:cs typeface="Arial"/>
              </a:defRPr>
            </a:lvl1pPr>
            <a:lvl2pPr>
              <a:defRPr sz="2100" b="0">
                <a:solidFill>
                  <a:srgbClr val="6F5E5F"/>
                </a:solidFill>
                <a:latin typeface="Arial"/>
                <a:ea typeface="Arial"/>
                <a:cs typeface="Arial"/>
              </a:defRPr>
            </a:lvl2pPr>
            <a:lvl3pPr>
              <a:defRPr sz="2100" b="0">
                <a:solidFill>
                  <a:srgbClr val="6F5E5F"/>
                </a:solidFill>
                <a:latin typeface="Arial"/>
                <a:ea typeface="Arial"/>
                <a:cs typeface="Arial"/>
              </a:defRPr>
            </a:lvl3pPr>
            <a:lvl4pPr>
              <a:defRPr sz="2100" b="0">
                <a:solidFill>
                  <a:srgbClr val="6F5E5F"/>
                </a:solidFill>
                <a:latin typeface="Arial"/>
                <a:ea typeface="Arial"/>
                <a:cs typeface="Arial"/>
              </a:defRPr>
            </a:lvl4pPr>
            <a:lvl5pPr>
              <a:defRPr sz="2100" b="0">
                <a:solidFill>
                  <a:srgbClr val="6F5E5F"/>
                </a:solidFill>
                <a:latin typeface="Arial"/>
                <a:ea typeface="Arial"/>
                <a:cs typeface="Arial"/>
              </a:defRPr>
            </a:lvl5pPr>
            <a:lvl6pPr>
              <a:defRPr sz="2100" b="0">
                <a:solidFill>
                  <a:srgbClr val="6F5E5F"/>
                </a:solidFill>
                <a:latin typeface="Arial"/>
                <a:ea typeface="Arial"/>
                <a:cs typeface="Arial"/>
              </a:defRPr>
            </a:lvl6pPr>
            <a:lvl7pPr>
              <a:defRPr sz="2100" b="0">
                <a:solidFill>
                  <a:srgbClr val="6F5E5F"/>
                </a:solidFill>
                <a:latin typeface="Arial"/>
                <a:ea typeface="Arial"/>
                <a:cs typeface="Arial"/>
              </a:defRPr>
            </a:lvl7pPr>
            <a:lvl8pPr>
              <a:defRPr sz="2100" b="0">
                <a:solidFill>
                  <a:srgbClr val="6F5E5F"/>
                </a:solidFill>
                <a:latin typeface="Arial"/>
                <a:ea typeface="Arial"/>
                <a:cs typeface="Arial"/>
              </a:defRPr>
            </a:lvl8pPr>
            <a:lvl9pPr>
              <a:defRPr sz="2100" b="0">
                <a:solidFill>
                  <a:srgbClr val="6F5E5F"/>
                </a:solidFill>
                <a:latin typeface="Arial"/>
                <a:ea typeface="Arial"/>
                <a:cs typeface="Arial"/>
              </a:defRPr>
            </a:lvl9pPr>
          </a:lstStyle>
          <a:p xmlns:a="http://schemas.openxmlformats.org/drawingml/2006/main">
            <a:pPr>
              <a:defRPr sz="2100" b="0">
                <a:solidFill>
                  <a:srgbClr val="6F5E5F"/>
                </a:solidFill>
                <a:latin typeface="Arial"/>
                <a:ea typeface="Arial"/>
                <a:cs typeface="Arial"/>
              </a:defRPr>
            </a:pPr>
            <a:r>
              <a:rPr sz="2100" b="0">
                <a:solidFill>
                  <a:srgbClr val="6F5E5F"/>
                </a:solidFill>
                <a:latin typeface="Arial"/>
                <a:ea typeface="Arial"/>
                <a:cs typeface="Arial"/>
              </a:rPr>
              <a:t>Use your existing AI.</a:t>
            </a:r>
          </a:p>
          <a:p xmlns:a="http://schemas.openxmlformats.org/drawingml/2006/main">
            <a:pPr>
              <a:defRPr sz="2100" b="0">
                <a:solidFill>
                  <a:srgbClr val="6F5E5F"/>
                </a:solidFill>
                <a:latin typeface="Arial"/>
                <a:ea typeface="Arial"/>
                <a:cs typeface="Arial"/>
              </a:defRPr>
            </a:pPr>
            <a:r>
              <a:rPr sz="2100" b="0">
                <a:solidFill>
                  <a:srgbClr val="6F5E5F"/>
                </a:solidFill>
                <a:latin typeface="Arial"/>
                <a:ea typeface="Arial"/>
                <a:cs typeface="Arial"/>
              </a:rPr>
              <a:t>Choose where Angbao runs.</a:t>
            </a:r>
          </a:p>
        </p:txBody>
      </p:sp>
      <p:pic>
        <p:nvPicPr>
          <p:cNvPr id="6" name="">
            <a:extLst xmlns:a="http://schemas.openxmlformats.org/drawingml/2006/main">
              <a:ext uri="{FF2B5EF4-FFF2-40B4-BE49-F238E27FC236}">
                <a16:creationId xmlns:a16="http://schemas.microsoft.com/office/drawing/2014/main" id="{94E5BA90-E4C6-41B5-A13C-2116E2D9F491}"/>
              </a:ext>
            </a:extLst>
          </p:cNvPr>
          <p:cNvPicPr>
            <a:picLocks xmlns:a="http://schemas.openxmlformats.org/drawingml/2006/main" noChangeAspect="1"/>
          </p:cNvPicPr>
          <p:nvPr/>
        </p:nvPicPr>
        <p:blipFill>
          <a:blip xmlns:r="http://schemas.openxmlformats.org/officeDocument/2006/relationships" xmlns:a="http://schemas.openxmlformats.org/drawingml/2006/main" r:embed="R2f036156d0c645e9"/>
          <a:stretch xmlns:a="http://schemas.openxmlformats.org/drawingml/2006/main"/>
        </p:blipFill>
        <p:spPr>
          <a:xfrm xmlns:a="http://schemas.openxmlformats.org/drawingml/2006/main">
            <a:off x="4901092" y="2324100"/>
            <a:ext cx="6599865" cy="4029075"/>
          </a:xfrm>
          <a:prstGeom xmlns:a="http://schemas.openxmlformats.org/drawingml/2006/main" prst="rect">
            <a:avLst/>
          </a:prstGeom>
        </p:spPr>
      </p:pic>
    </p:spTree>
    <p:extLst>
      <p:ext uri="{BB962C8B-B14F-4D97-AF65-F5344CB8AC3E}">
        <p14:creationId xmlns:p14="http://schemas.microsoft.com/office/powerpoint/2010/main" val="535480993"/>
      </p:ext>
    </p:extLst>
  </p:cSld>
</p:sld>
</file>

<file path=ppt/slides/slide5.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97A50B27-98F0-4635-ADBF-E3EE4CC407E7}"/>
              </a:ext>
            </a:extLst>
          </p:cNvPr>
          <p:cNvPicPr>
            <a:picLocks xmlns:a="http://schemas.openxmlformats.org/drawingml/2006/main" noChangeAspect="1"/>
          </p:cNvPicPr>
          <p:nvPr/>
        </p:nvPicPr>
        <p:blipFill>
          <a:blip xmlns:r="http://schemas.openxmlformats.org/officeDocument/2006/relationships" xmlns:a="http://schemas.openxmlformats.org/drawingml/2006/main" r:embed="Re1ed0186600a45f4"/>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5">
            <a:extLst xmlns:a="http://schemas.openxmlformats.org/drawingml/2006/main">
              <a:ext uri="{FF2B5EF4-FFF2-40B4-BE49-F238E27FC236}">
                <a16:creationId xmlns:a16="http://schemas.microsoft.com/office/drawing/2014/main" id="{7DA55CD9-34E7-4C4E-A04E-A605E7E13E14}"/>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05</a:t>
            </a:r>
          </a:p>
        </p:txBody>
      </p:sp>
      <p:sp>
        <p:nvSpPr>
          <p:cNvPr id="3" name="title">
            <a:extLst xmlns:a="http://schemas.openxmlformats.org/drawingml/2006/main">
              <a:ext uri="{FF2B5EF4-FFF2-40B4-BE49-F238E27FC236}">
                <a16:creationId xmlns:a16="http://schemas.microsoft.com/office/drawing/2014/main" id="{5A670DCF-8A5A-46EA-AFA1-199C747CFB41}"/>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A record you can return to</a:t>
            </a:r>
          </a:p>
        </p:txBody>
      </p:sp>
      <p:sp>
        <p:nvSpPr>
          <p:cNvPr id="4" name="Rules, sources, methods&#10;and earlier deci">
            <a:extLst xmlns:a="http://schemas.openxmlformats.org/drawingml/2006/main">
              <a:ext uri="{FF2B5EF4-FFF2-40B4-BE49-F238E27FC236}">
                <a16:creationId xmlns:a16="http://schemas.microsoft.com/office/drawing/2014/main" id="{AAB3AA4E-3F41-471C-BD72-44E5C19A1483}"/>
              </a:ext>
            </a:extLst>
          </p:cNvPr>
          <p:cNvSpPr>
            <a:spLocks xmlns:a="http://schemas.openxmlformats.org/drawingml/2006/main" noGrp="1"/>
          </p:cNvSpPr>
          <p:nvPr/>
        </p:nvSpPr>
        <p:spPr>
          <a:xfrm xmlns:a="http://schemas.openxmlformats.org/drawingml/2006/main">
            <a:off x="685800" y="2647950"/>
            <a:ext cx="4191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292326"/>
                </a:solidFill>
                <a:latin typeface="Arial"/>
                <a:ea typeface="Arial"/>
                <a:cs typeface="Arial"/>
              </a:defRPr>
            </a:defPPr>
            <a:lvl1pPr>
              <a:defRPr sz="2700" b="1">
                <a:solidFill>
                  <a:srgbClr val="292326"/>
                </a:solidFill>
                <a:latin typeface="Arial"/>
                <a:ea typeface="Arial"/>
                <a:cs typeface="Arial"/>
              </a:defRPr>
            </a:lvl1pPr>
            <a:lvl2pPr>
              <a:defRPr sz="2700" b="1">
                <a:solidFill>
                  <a:srgbClr val="292326"/>
                </a:solidFill>
                <a:latin typeface="Arial"/>
                <a:ea typeface="Arial"/>
                <a:cs typeface="Arial"/>
              </a:defRPr>
            </a:lvl2pPr>
            <a:lvl3pPr>
              <a:defRPr sz="2700" b="1">
                <a:solidFill>
                  <a:srgbClr val="292326"/>
                </a:solidFill>
                <a:latin typeface="Arial"/>
                <a:ea typeface="Arial"/>
                <a:cs typeface="Arial"/>
              </a:defRPr>
            </a:lvl3pPr>
            <a:lvl4pPr>
              <a:defRPr sz="2700" b="1">
                <a:solidFill>
                  <a:srgbClr val="292326"/>
                </a:solidFill>
                <a:latin typeface="Arial"/>
                <a:ea typeface="Arial"/>
                <a:cs typeface="Arial"/>
              </a:defRPr>
            </a:lvl4pPr>
            <a:lvl5pPr>
              <a:defRPr sz="2700" b="1">
                <a:solidFill>
                  <a:srgbClr val="292326"/>
                </a:solidFill>
                <a:latin typeface="Arial"/>
                <a:ea typeface="Arial"/>
                <a:cs typeface="Arial"/>
              </a:defRPr>
            </a:lvl5pPr>
            <a:lvl6pPr>
              <a:defRPr sz="2700" b="1">
                <a:solidFill>
                  <a:srgbClr val="292326"/>
                </a:solidFill>
                <a:latin typeface="Arial"/>
                <a:ea typeface="Arial"/>
                <a:cs typeface="Arial"/>
              </a:defRPr>
            </a:lvl6pPr>
            <a:lvl7pPr>
              <a:defRPr sz="2700" b="1">
                <a:solidFill>
                  <a:srgbClr val="292326"/>
                </a:solidFill>
                <a:latin typeface="Arial"/>
                <a:ea typeface="Arial"/>
                <a:cs typeface="Arial"/>
              </a:defRPr>
            </a:lvl7pPr>
            <a:lvl8pPr>
              <a:defRPr sz="2700" b="1">
                <a:solidFill>
                  <a:srgbClr val="292326"/>
                </a:solidFill>
                <a:latin typeface="Arial"/>
                <a:ea typeface="Arial"/>
                <a:cs typeface="Arial"/>
              </a:defRPr>
            </a:lvl8pPr>
            <a:lvl9pPr>
              <a:defRPr sz="2700" b="1">
                <a:solidFill>
                  <a:srgbClr val="292326"/>
                </a:solidFill>
                <a:latin typeface="Arial"/>
                <a:ea typeface="Arial"/>
                <a:cs typeface="Arial"/>
              </a:defRPr>
            </a:lvl9pPr>
          </a:lstStyle>
          <a:p xmlns:a="http://schemas.openxmlformats.org/drawingml/2006/main">
            <a:pPr>
              <a:defRPr sz="2700" b="1">
                <a:solidFill>
                  <a:srgbClr val="292326"/>
                </a:solidFill>
                <a:latin typeface="Arial"/>
                <a:ea typeface="Arial"/>
                <a:cs typeface="Arial"/>
              </a:defRPr>
            </a:pPr>
            <a:r>
              <a:rPr sz="2700" b="1">
                <a:solidFill>
                  <a:srgbClr val="292326"/>
                </a:solidFill>
                <a:latin typeface="Arial"/>
                <a:ea typeface="Arial"/>
                <a:cs typeface="Arial"/>
              </a:rPr>
              <a:t>Rules, sources, methods</a:t>
            </a:r>
          </a:p>
          <a:p xmlns:a="http://schemas.openxmlformats.org/drawingml/2006/main">
            <a:pPr>
              <a:defRPr sz="2700" b="1">
                <a:solidFill>
                  <a:srgbClr val="292326"/>
                </a:solidFill>
                <a:latin typeface="Arial"/>
                <a:ea typeface="Arial"/>
                <a:cs typeface="Arial"/>
              </a:defRPr>
            </a:pPr>
            <a:r>
              <a:rPr sz="2700" b="1">
                <a:solidFill>
                  <a:srgbClr val="292326"/>
                </a:solidFill>
                <a:latin typeface="Arial"/>
                <a:ea typeface="Arial"/>
                <a:cs typeface="Arial"/>
              </a:rPr>
              <a:t>and earlier decisions</a:t>
            </a:r>
          </a:p>
        </p:txBody>
      </p:sp>
      <p:sp>
        <p:nvSpPr>
          <p:cNvPr id="5" name="Save the review.&#10;Pick up the same work l">
            <a:extLst xmlns:a="http://schemas.openxmlformats.org/drawingml/2006/main">
              <a:ext uri="{FF2B5EF4-FFF2-40B4-BE49-F238E27FC236}">
                <a16:creationId xmlns:a16="http://schemas.microsoft.com/office/drawing/2014/main" id="{93FB2389-0C92-492D-8A64-3706882170F5}"/>
              </a:ext>
            </a:extLst>
          </p:cNvPr>
          <p:cNvSpPr>
            <a:spLocks xmlns:a="http://schemas.openxmlformats.org/drawingml/2006/main" noGrp="1"/>
          </p:cNvSpPr>
          <p:nvPr/>
        </p:nvSpPr>
        <p:spPr>
          <a:xfrm xmlns:a="http://schemas.openxmlformats.org/drawingml/2006/main">
            <a:off x="685800" y="4248150"/>
            <a:ext cx="4095750" cy="1276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6F5E5F"/>
                </a:solidFill>
                <a:latin typeface="Arial"/>
                <a:ea typeface="Arial"/>
                <a:cs typeface="Arial"/>
              </a:defRPr>
            </a:defPPr>
            <a:lvl1pPr>
              <a:defRPr sz="2025" b="0">
                <a:solidFill>
                  <a:srgbClr val="6F5E5F"/>
                </a:solidFill>
                <a:latin typeface="Arial"/>
                <a:ea typeface="Arial"/>
                <a:cs typeface="Arial"/>
              </a:defRPr>
            </a:lvl1pPr>
            <a:lvl2pPr>
              <a:defRPr sz="2025" b="0">
                <a:solidFill>
                  <a:srgbClr val="6F5E5F"/>
                </a:solidFill>
                <a:latin typeface="Arial"/>
                <a:ea typeface="Arial"/>
                <a:cs typeface="Arial"/>
              </a:defRPr>
            </a:lvl2pPr>
            <a:lvl3pPr>
              <a:defRPr sz="2025" b="0">
                <a:solidFill>
                  <a:srgbClr val="6F5E5F"/>
                </a:solidFill>
                <a:latin typeface="Arial"/>
                <a:ea typeface="Arial"/>
                <a:cs typeface="Arial"/>
              </a:defRPr>
            </a:lvl3pPr>
            <a:lvl4pPr>
              <a:defRPr sz="2025" b="0">
                <a:solidFill>
                  <a:srgbClr val="6F5E5F"/>
                </a:solidFill>
                <a:latin typeface="Arial"/>
                <a:ea typeface="Arial"/>
                <a:cs typeface="Arial"/>
              </a:defRPr>
            </a:lvl4pPr>
            <a:lvl5pPr>
              <a:defRPr sz="2025" b="0">
                <a:solidFill>
                  <a:srgbClr val="6F5E5F"/>
                </a:solidFill>
                <a:latin typeface="Arial"/>
                <a:ea typeface="Arial"/>
                <a:cs typeface="Arial"/>
              </a:defRPr>
            </a:lvl5pPr>
            <a:lvl6pPr>
              <a:defRPr sz="2025" b="0">
                <a:solidFill>
                  <a:srgbClr val="6F5E5F"/>
                </a:solidFill>
                <a:latin typeface="Arial"/>
                <a:ea typeface="Arial"/>
                <a:cs typeface="Arial"/>
              </a:defRPr>
            </a:lvl6pPr>
            <a:lvl7pPr>
              <a:defRPr sz="2025" b="0">
                <a:solidFill>
                  <a:srgbClr val="6F5E5F"/>
                </a:solidFill>
                <a:latin typeface="Arial"/>
                <a:ea typeface="Arial"/>
                <a:cs typeface="Arial"/>
              </a:defRPr>
            </a:lvl7pPr>
            <a:lvl8pPr>
              <a:defRPr sz="2025" b="0">
                <a:solidFill>
                  <a:srgbClr val="6F5E5F"/>
                </a:solidFill>
                <a:latin typeface="Arial"/>
                <a:ea typeface="Arial"/>
                <a:cs typeface="Arial"/>
              </a:defRPr>
            </a:lvl8pPr>
            <a:lvl9pPr>
              <a:defRPr sz="2025" b="0">
                <a:solidFill>
                  <a:srgbClr val="6F5E5F"/>
                </a:solidFill>
                <a:latin typeface="Arial"/>
                <a:ea typeface="Arial"/>
                <a:cs typeface="Arial"/>
              </a:defRPr>
            </a:lvl9pPr>
          </a:lstStyle>
          <a:p xmlns:a="http://schemas.openxmlformats.org/drawingml/2006/main">
            <a:pPr>
              <a:defRPr sz="2025" b="0">
                <a:solidFill>
                  <a:srgbClr val="6F5E5F"/>
                </a:solidFill>
                <a:latin typeface="Arial"/>
                <a:ea typeface="Arial"/>
                <a:cs typeface="Arial"/>
              </a:defRPr>
            </a:pPr>
            <a:r>
              <a:rPr sz="2025" b="0">
                <a:solidFill>
                  <a:srgbClr val="6F5E5F"/>
                </a:solidFill>
                <a:latin typeface="Arial"/>
                <a:ea typeface="Arial"/>
                <a:cs typeface="Arial"/>
              </a:rPr>
              <a:t>Save the review.</a:t>
            </a:r>
          </a:p>
          <a:p xmlns:a="http://schemas.openxmlformats.org/drawingml/2006/main">
            <a:pPr>
              <a:defRPr sz="2025" b="0">
                <a:solidFill>
                  <a:srgbClr val="6F5E5F"/>
                </a:solidFill>
                <a:latin typeface="Arial"/>
                <a:ea typeface="Arial"/>
                <a:cs typeface="Arial"/>
              </a:defRPr>
            </a:pPr>
            <a:r>
              <a:rPr sz="2025" b="0">
                <a:solidFill>
                  <a:srgbClr val="6F5E5F"/>
                </a:solidFill>
                <a:latin typeface="Arial"/>
                <a:ea typeface="Arial"/>
                <a:cs typeface="Arial"/>
              </a:rPr>
              <a:t>Pick up the same work later.</a:t>
            </a:r>
          </a:p>
          <a:p xmlns:a="http://schemas.openxmlformats.org/drawingml/2006/main">
            <a:pPr>
              <a:defRPr sz="2025" b="0">
                <a:solidFill>
                  <a:srgbClr val="6F5E5F"/>
                </a:solidFill>
                <a:latin typeface="Arial"/>
                <a:ea typeface="Arial"/>
                <a:cs typeface="Arial"/>
              </a:defRPr>
            </a:pPr>
            <a:r>
              <a:rPr sz="2025" b="0">
                <a:solidFill>
                  <a:srgbClr val="6F5E5F"/>
                </a:solidFill>
                <a:latin typeface="Arial"/>
                <a:ea typeface="Arial"/>
                <a:cs typeface="Arial"/>
              </a:rPr>
              <a:t>Export when you need it.</a:t>
            </a:r>
          </a:p>
        </p:txBody>
      </p:sp>
      <p:pic>
        <p:nvPicPr>
          <p:cNvPr id="6" name="">
            <a:extLst xmlns:a="http://schemas.openxmlformats.org/drawingml/2006/main">
              <a:ext uri="{FF2B5EF4-FFF2-40B4-BE49-F238E27FC236}">
                <a16:creationId xmlns:a16="http://schemas.microsoft.com/office/drawing/2014/main" id="{46C01768-9B10-46B6-BFBE-591ED4684AD8}"/>
              </a:ext>
            </a:extLst>
          </p:cNvPr>
          <p:cNvPicPr>
            <a:picLocks xmlns:a="http://schemas.openxmlformats.org/drawingml/2006/main" noChangeAspect="1"/>
          </p:cNvPicPr>
          <p:nvPr/>
        </p:nvPicPr>
        <p:blipFill>
          <a:blip xmlns:r="http://schemas.openxmlformats.org/officeDocument/2006/relationships" xmlns:a="http://schemas.openxmlformats.org/drawingml/2006/main" r:embed="Rc5f5e13b2c4b4ea2"/>
          <a:stretch xmlns:a="http://schemas.openxmlformats.org/drawingml/2006/main"/>
        </p:blipFill>
        <p:spPr>
          <a:xfrm xmlns:a="http://schemas.openxmlformats.org/drawingml/2006/main">
            <a:off x="4863042" y="2305050"/>
            <a:ext cx="6637867" cy="3733800"/>
          </a:xfrm>
          <a:prstGeom xmlns:a="http://schemas.openxmlformats.org/drawingml/2006/main" prst="rect">
            <a:avLst/>
          </a:prstGeom>
        </p:spPr>
      </p:pic>
      <p:sp>
        <p:nvSpPr>
          <p:cNvPr id="7" name="Today: local continuity and export. Cros">
            <a:extLst xmlns:a="http://schemas.openxmlformats.org/drawingml/2006/main">
              <a:ext uri="{FF2B5EF4-FFF2-40B4-BE49-F238E27FC236}">
                <a16:creationId xmlns:a16="http://schemas.microsoft.com/office/drawing/2014/main" id="{EF43C17D-855B-413F-B4C5-941598FB4D24}"/>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Today: local continuity and export. Cross-agent sync and live account connections are next.</a:t>
            </a:r>
          </a:p>
        </p:txBody>
      </p:sp>
    </p:spTree>
    <p:extLst>
      <p:ext uri="{BB962C8B-B14F-4D97-AF65-F5344CB8AC3E}">
        <p14:creationId xmlns:p14="http://schemas.microsoft.com/office/powerpoint/2010/main" val="280950138"/>
      </p:ext>
    </p:extLst>
  </p:cSld>
</p:sld>
</file>

<file path=ppt/slides/slide6.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8994A69B-92A4-4646-8EFD-5700123715DA}"/>
              </a:ext>
            </a:extLst>
          </p:cNvPr>
          <p:cNvPicPr>
            <a:picLocks xmlns:a="http://schemas.openxmlformats.org/drawingml/2006/main" noChangeAspect="1"/>
          </p:cNvPicPr>
          <p:nvPr/>
        </p:nvPicPr>
        <p:blipFill>
          <a:blip xmlns:r="http://schemas.openxmlformats.org/officeDocument/2006/relationships" xmlns:a="http://schemas.openxmlformats.org/drawingml/2006/main" r:embed="Rf95c990ef9f04429"/>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6">
            <a:extLst xmlns:a="http://schemas.openxmlformats.org/drawingml/2006/main">
              <a:ext uri="{FF2B5EF4-FFF2-40B4-BE49-F238E27FC236}">
                <a16:creationId xmlns:a16="http://schemas.microsoft.com/office/drawing/2014/main" id="{58CE0B9C-B3A5-4512-ADCD-E00F9A79785C}"/>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06</a:t>
            </a:r>
          </a:p>
        </p:txBody>
      </p:sp>
      <p:sp>
        <p:nvSpPr>
          <p:cNvPr id="3" name="title">
            <a:extLst xmlns:a="http://schemas.openxmlformats.org/drawingml/2006/main">
              <a:ext uri="{FF2B5EF4-FFF2-40B4-BE49-F238E27FC236}">
                <a16:creationId xmlns:a16="http://schemas.microsoft.com/office/drawing/2014/main" id="{EA97BF04-2034-41AF-A5E6-33A065FD1E66}"/>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Robinhood Chain decision checkpoint</a:t>
            </a:r>
          </a:p>
        </p:txBody>
      </p:sp>
      <p:sp>
        <p:nvSpPr>
          <p:cNvPr id="4" name="Today">
            <a:extLst xmlns:a="http://schemas.openxmlformats.org/drawingml/2006/main">
              <a:ext uri="{FF2B5EF4-FFF2-40B4-BE49-F238E27FC236}">
                <a16:creationId xmlns:a16="http://schemas.microsoft.com/office/drawing/2014/main" id="{B13FE821-7993-455C-9AA7-6D8B3EC0D651}"/>
              </a:ext>
            </a:extLst>
          </p:cNvPr>
          <p:cNvSpPr>
            <a:spLocks xmlns:a="http://schemas.openxmlformats.org/drawingml/2006/main" noGrp="1"/>
          </p:cNvSpPr>
          <p:nvPr/>
        </p:nvSpPr>
        <p:spPr>
          <a:xfrm xmlns:a="http://schemas.openxmlformats.org/drawingml/2006/main">
            <a:off x="685800" y="2657475"/>
            <a:ext cx="17145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A52B32"/>
                </a:solidFill>
                <a:latin typeface="Arial"/>
                <a:ea typeface="Arial"/>
                <a:cs typeface="Arial"/>
              </a:defRPr>
            </a:defPPr>
            <a:lvl1pPr>
              <a:defRPr sz="1800" b="1">
                <a:solidFill>
                  <a:srgbClr val="A52B32"/>
                </a:solidFill>
                <a:latin typeface="Arial"/>
                <a:ea typeface="Arial"/>
                <a:cs typeface="Arial"/>
              </a:defRPr>
            </a:lvl1pPr>
            <a:lvl2pPr>
              <a:defRPr sz="1800" b="1">
                <a:solidFill>
                  <a:srgbClr val="A52B32"/>
                </a:solidFill>
                <a:latin typeface="Arial"/>
                <a:ea typeface="Arial"/>
                <a:cs typeface="Arial"/>
              </a:defRPr>
            </a:lvl2pPr>
            <a:lvl3pPr>
              <a:defRPr sz="1800" b="1">
                <a:solidFill>
                  <a:srgbClr val="A52B32"/>
                </a:solidFill>
                <a:latin typeface="Arial"/>
                <a:ea typeface="Arial"/>
                <a:cs typeface="Arial"/>
              </a:defRPr>
            </a:lvl3pPr>
            <a:lvl4pPr>
              <a:defRPr sz="1800" b="1">
                <a:solidFill>
                  <a:srgbClr val="A52B32"/>
                </a:solidFill>
                <a:latin typeface="Arial"/>
                <a:ea typeface="Arial"/>
                <a:cs typeface="Arial"/>
              </a:defRPr>
            </a:lvl4pPr>
            <a:lvl5pPr>
              <a:defRPr sz="1800" b="1">
                <a:solidFill>
                  <a:srgbClr val="A52B32"/>
                </a:solidFill>
                <a:latin typeface="Arial"/>
                <a:ea typeface="Arial"/>
                <a:cs typeface="Arial"/>
              </a:defRPr>
            </a:lvl5pPr>
            <a:lvl6pPr>
              <a:defRPr sz="1800" b="1">
                <a:solidFill>
                  <a:srgbClr val="A52B32"/>
                </a:solidFill>
                <a:latin typeface="Arial"/>
                <a:ea typeface="Arial"/>
                <a:cs typeface="Arial"/>
              </a:defRPr>
            </a:lvl6pPr>
            <a:lvl7pPr>
              <a:defRPr sz="1800" b="1">
                <a:solidFill>
                  <a:srgbClr val="A52B32"/>
                </a:solidFill>
                <a:latin typeface="Arial"/>
                <a:ea typeface="Arial"/>
                <a:cs typeface="Arial"/>
              </a:defRPr>
            </a:lvl7pPr>
            <a:lvl8pPr>
              <a:defRPr sz="1800" b="1">
                <a:solidFill>
                  <a:srgbClr val="A52B32"/>
                </a:solidFill>
                <a:latin typeface="Arial"/>
                <a:ea typeface="Arial"/>
                <a:cs typeface="Arial"/>
              </a:defRPr>
            </a:lvl8pPr>
            <a:lvl9pPr>
              <a:defRPr sz="1800" b="1">
                <a:solidFill>
                  <a:srgbClr val="A52B32"/>
                </a:solidFill>
                <a:latin typeface="Arial"/>
                <a:ea typeface="Arial"/>
                <a:cs typeface="Arial"/>
              </a:defRPr>
            </a:lvl9pPr>
          </a:lstStyle>
          <a:p xmlns:a="http://schemas.openxmlformats.org/drawingml/2006/main">
            <a:pPr>
              <a:defRPr sz="1800" b="1">
                <a:solidFill>
                  <a:srgbClr val="A52B32"/>
                </a:solidFill>
                <a:latin typeface="Arial"/>
                <a:ea typeface="Arial"/>
                <a:cs typeface="Arial"/>
              </a:defRPr>
            </a:pPr>
            <a:r>
              <a:rPr sz="1800" b="1">
                <a:solidFill>
                  <a:srgbClr val="A52B32"/>
                </a:solidFill>
                <a:latin typeface="Arial"/>
                <a:ea typeface="Arial"/>
                <a:cs typeface="Arial"/>
              </a:rPr>
              <a:t>Today</a:t>
            </a:r>
          </a:p>
        </p:txBody>
      </p:sp>
      <p:sp>
        <p:nvSpPr>
          <p:cNvPr id="5" name="A saved proposal’s fingerprint,&#10;approved">
            <a:extLst xmlns:a="http://schemas.openxmlformats.org/drawingml/2006/main">
              <a:ext uri="{FF2B5EF4-FFF2-40B4-BE49-F238E27FC236}">
                <a16:creationId xmlns:a16="http://schemas.microsoft.com/office/drawing/2014/main" id="{C4FD3E08-182D-461E-AC66-64DC77C71E50}"/>
              </a:ext>
            </a:extLst>
          </p:cNvPr>
          <p:cNvSpPr>
            <a:spLocks xmlns:a="http://schemas.openxmlformats.org/drawingml/2006/main" noGrp="1"/>
          </p:cNvSpPr>
          <p:nvPr/>
        </p:nvSpPr>
        <p:spPr>
          <a:xfrm xmlns:a="http://schemas.openxmlformats.org/drawingml/2006/main">
            <a:off x="685800" y="3086100"/>
            <a:ext cx="56197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700" b="1">
                <a:solidFill>
                  <a:srgbClr val="292326"/>
                </a:solidFill>
                <a:latin typeface="Arial"/>
                <a:ea typeface="Arial"/>
                <a:cs typeface="Arial"/>
              </a:defRPr>
            </a:defPPr>
            <a:lvl1pPr>
              <a:defRPr sz="2700" b="1">
                <a:solidFill>
                  <a:srgbClr val="292326"/>
                </a:solidFill>
                <a:latin typeface="Arial"/>
                <a:ea typeface="Arial"/>
                <a:cs typeface="Arial"/>
              </a:defRPr>
            </a:lvl1pPr>
            <a:lvl2pPr>
              <a:defRPr sz="2700" b="1">
                <a:solidFill>
                  <a:srgbClr val="292326"/>
                </a:solidFill>
                <a:latin typeface="Arial"/>
                <a:ea typeface="Arial"/>
                <a:cs typeface="Arial"/>
              </a:defRPr>
            </a:lvl2pPr>
            <a:lvl3pPr>
              <a:defRPr sz="2700" b="1">
                <a:solidFill>
                  <a:srgbClr val="292326"/>
                </a:solidFill>
                <a:latin typeface="Arial"/>
                <a:ea typeface="Arial"/>
                <a:cs typeface="Arial"/>
              </a:defRPr>
            </a:lvl3pPr>
            <a:lvl4pPr>
              <a:defRPr sz="2700" b="1">
                <a:solidFill>
                  <a:srgbClr val="292326"/>
                </a:solidFill>
                <a:latin typeface="Arial"/>
                <a:ea typeface="Arial"/>
                <a:cs typeface="Arial"/>
              </a:defRPr>
            </a:lvl4pPr>
            <a:lvl5pPr>
              <a:defRPr sz="2700" b="1">
                <a:solidFill>
                  <a:srgbClr val="292326"/>
                </a:solidFill>
                <a:latin typeface="Arial"/>
                <a:ea typeface="Arial"/>
                <a:cs typeface="Arial"/>
              </a:defRPr>
            </a:lvl5pPr>
            <a:lvl6pPr>
              <a:defRPr sz="2700" b="1">
                <a:solidFill>
                  <a:srgbClr val="292326"/>
                </a:solidFill>
                <a:latin typeface="Arial"/>
                <a:ea typeface="Arial"/>
                <a:cs typeface="Arial"/>
              </a:defRPr>
            </a:lvl6pPr>
            <a:lvl7pPr>
              <a:defRPr sz="2700" b="1">
                <a:solidFill>
                  <a:srgbClr val="292326"/>
                </a:solidFill>
                <a:latin typeface="Arial"/>
                <a:ea typeface="Arial"/>
                <a:cs typeface="Arial"/>
              </a:defRPr>
            </a:lvl7pPr>
            <a:lvl8pPr>
              <a:defRPr sz="2700" b="1">
                <a:solidFill>
                  <a:srgbClr val="292326"/>
                </a:solidFill>
                <a:latin typeface="Arial"/>
                <a:ea typeface="Arial"/>
                <a:cs typeface="Arial"/>
              </a:defRPr>
            </a:lvl8pPr>
            <a:lvl9pPr>
              <a:defRPr sz="2700" b="1">
                <a:solidFill>
                  <a:srgbClr val="292326"/>
                </a:solidFill>
                <a:latin typeface="Arial"/>
                <a:ea typeface="Arial"/>
                <a:cs typeface="Arial"/>
              </a:defRPr>
            </a:lvl9pPr>
          </a:lstStyle>
          <a:p xmlns:a="http://schemas.openxmlformats.org/drawingml/2006/main">
            <a:pPr>
              <a:defRPr sz="2700" b="1">
                <a:solidFill>
                  <a:srgbClr val="292326"/>
                </a:solidFill>
                <a:latin typeface="Arial"/>
                <a:ea typeface="Arial"/>
                <a:cs typeface="Arial"/>
              </a:defRPr>
            </a:pPr>
            <a:r>
              <a:rPr sz="2700" b="1">
                <a:solidFill>
                  <a:srgbClr val="292326"/>
                </a:solidFill>
                <a:latin typeface="Arial"/>
                <a:ea typeface="Arial"/>
                <a:cs typeface="Arial"/>
              </a:rPr>
              <a:t>A saved proposal’s fingerprint,</a:t>
            </a:r>
          </a:p>
          <a:p xmlns:a="http://schemas.openxmlformats.org/drawingml/2006/main">
            <a:pPr>
              <a:defRPr sz="2700" b="1">
                <a:solidFill>
                  <a:srgbClr val="292326"/>
                </a:solidFill>
                <a:latin typeface="Arial"/>
                <a:ea typeface="Arial"/>
                <a:cs typeface="Arial"/>
              </a:defRPr>
            </a:pPr>
            <a:r>
              <a:rPr sz="2700" b="1">
                <a:solidFill>
                  <a:srgbClr val="292326"/>
                </a:solidFill>
                <a:latin typeface="Arial"/>
                <a:ea typeface="Arial"/>
                <a:cs typeface="Arial"/>
              </a:rPr>
              <a:t>approved by its owner</a:t>
            </a:r>
          </a:p>
        </p:txBody>
      </p:sp>
      <p:sp>
        <p:nvSpPr>
          <p:cNvPr id="6" name="Next milestone">
            <a:extLst xmlns:a="http://schemas.openxmlformats.org/drawingml/2006/main">
              <a:ext uri="{FF2B5EF4-FFF2-40B4-BE49-F238E27FC236}">
                <a16:creationId xmlns:a16="http://schemas.microsoft.com/office/drawing/2014/main" id="{18AA8B1B-9C7B-407A-A0E7-9A25DBB4CEE1}"/>
              </a:ext>
            </a:extLst>
          </p:cNvPr>
          <p:cNvSpPr>
            <a:spLocks xmlns:a="http://schemas.openxmlformats.org/drawingml/2006/main" noGrp="1"/>
          </p:cNvSpPr>
          <p:nvPr/>
        </p:nvSpPr>
        <p:spPr>
          <a:xfrm xmlns:a="http://schemas.openxmlformats.org/drawingml/2006/main">
            <a:off x="685800" y="4686300"/>
            <a:ext cx="3238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800" b="1">
                <a:solidFill>
                  <a:srgbClr val="A52B32"/>
                </a:solidFill>
                <a:latin typeface="Arial"/>
                <a:ea typeface="Arial"/>
                <a:cs typeface="Arial"/>
              </a:defRPr>
            </a:defPPr>
            <a:lvl1pPr>
              <a:defRPr sz="1800" b="1">
                <a:solidFill>
                  <a:srgbClr val="A52B32"/>
                </a:solidFill>
                <a:latin typeface="Arial"/>
                <a:ea typeface="Arial"/>
                <a:cs typeface="Arial"/>
              </a:defRPr>
            </a:lvl1pPr>
            <a:lvl2pPr>
              <a:defRPr sz="1800" b="1">
                <a:solidFill>
                  <a:srgbClr val="A52B32"/>
                </a:solidFill>
                <a:latin typeface="Arial"/>
                <a:ea typeface="Arial"/>
                <a:cs typeface="Arial"/>
              </a:defRPr>
            </a:lvl2pPr>
            <a:lvl3pPr>
              <a:defRPr sz="1800" b="1">
                <a:solidFill>
                  <a:srgbClr val="A52B32"/>
                </a:solidFill>
                <a:latin typeface="Arial"/>
                <a:ea typeface="Arial"/>
                <a:cs typeface="Arial"/>
              </a:defRPr>
            </a:lvl3pPr>
            <a:lvl4pPr>
              <a:defRPr sz="1800" b="1">
                <a:solidFill>
                  <a:srgbClr val="A52B32"/>
                </a:solidFill>
                <a:latin typeface="Arial"/>
                <a:ea typeface="Arial"/>
                <a:cs typeface="Arial"/>
              </a:defRPr>
            </a:lvl4pPr>
            <a:lvl5pPr>
              <a:defRPr sz="1800" b="1">
                <a:solidFill>
                  <a:srgbClr val="A52B32"/>
                </a:solidFill>
                <a:latin typeface="Arial"/>
                <a:ea typeface="Arial"/>
                <a:cs typeface="Arial"/>
              </a:defRPr>
            </a:lvl5pPr>
            <a:lvl6pPr>
              <a:defRPr sz="1800" b="1">
                <a:solidFill>
                  <a:srgbClr val="A52B32"/>
                </a:solidFill>
                <a:latin typeface="Arial"/>
                <a:ea typeface="Arial"/>
                <a:cs typeface="Arial"/>
              </a:defRPr>
            </a:lvl6pPr>
            <a:lvl7pPr>
              <a:defRPr sz="1800" b="1">
                <a:solidFill>
                  <a:srgbClr val="A52B32"/>
                </a:solidFill>
                <a:latin typeface="Arial"/>
                <a:ea typeface="Arial"/>
                <a:cs typeface="Arial"/>
              </a:defRPr>
            </a:lvl7pPr>
            <a:lvl8pPr>
              <a:defRPr sz="1800" b="1">
                <a:solidFill>
                  <a:srgbClr val="A52B32"/>
                </a:solidFill>
                <a:latin typeface="Arial"/>
                <a:ea typeface="Arial"/>
                <a:cs typeface="Arial"/>
              </a:defRPr>
            </a:lvl8pPr>
            <a:lvl9pPr>
              <a:defRPr sz="1800" b="1">
                <a:solidFill>
                  <a:srgbClr val="A52B32"/>
                </a:solidFill>
                <a:latin typeface="Arial"/>
                <a:ea typeface="Arial"/>
                <a:cs typeface="Arial"/>
              </a:defRPr>
            </a:lvl9pPr>
          </a:lstStyle>
          <a:p xmlns:a="http://schemas.openxmlformats.org/drawingml/2006/main">
            <a:pPr>
              <a:defRPr sz="1800" b="1">
                <a:solidFill>
                  <a:srgbClr val="A52B32"/>
                </a:solidFill>
                <a:latin typeface="Arial"/>
                <a:ea typeface="Arial"/>
                <a:cs typeface="Arial"/>
              </a:defRPr>
            </a:pPr>
            <a:r>
              <a:rPr sz="1800" b="1">
                <a:solidFill>
                  <a:srgbClr val="A52B32"/>
                </a:solidFill>
                <a:latin typeface="Arial"/>
                <a:ea typeface="Arial"/>
                <a:cs typeface="Arial"/>
              </a:rPr>
              <a:t>Next milestone</a:t>
            </a:r>
          </a:p>
        </p:txBody>
      </p:sp>
      <p:sp>
        <p:nvSpPr>
          <p:cNvPr id="7" name="Spending permissions with&#10;asset, recipie">
            <a:extLst xmlns:a="http://schemas.openxmlformats.org/drawingml/2006/main">
              <a:ext uri="{FF2B5EF4-FFF2-40B4-BE49-F238E27FC236}">
                <a16:creationId xmlns:a16="http://schemas.microsoft.com/office/drawing/2014/main" id="{D5B9549C-E717-4960-BEF3-CBC8205614EF}"/>
              </a:ext>
            </a:extLst>
          </p:cNvPr>
          <p:cNvSpPr>
            <a:spLocks xmlns:a="http://schemas.openxmlformats.org/drawingml/2006/main" noGrp="1"/>
          </p:cNvSpPr>
          <p:nvPr/>
        </p:nvSpPr>
        <p:spPr>
          <a:xfrm xmlns:a="http://schemas.openxmlformats.org/drawingml/2006/main">
            <a:off x="685800" y="5143500"/>
            <a:ext cx="561975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025" b="0">
                <a:solidFill>
                  <a:srgbClr val="6F5E5F"/>
                </a:solidFill>
                <a:latin typeface="Arial"/>
                <a:ea typeface="Arial"/>
                <a:cs typeface="Arial"/>
              </a:defRPr>
            </a:defPPr>
            <a:lvl1pPr>
              <a:defRPr sz="2025" b="0">
                <a:solidFill>
                  <a:srgbClr val="6F5E5F"/>
                </a:solidFill>
                <a:latin typeface="Arial"/>
                <a:ea typeface="Arial"/>
                <a:cs typeface="Arial"/>
              </a:defRPr>
            </a:lvl1pPr>
            <a:lvl2pPr>
              <a:defRPr sz="2025" b="0">
                <a:solidFill>
                  <a:srgbClr val="6F5E5F"/>
                </a:solidFill>
                <a:latin typeface="Arial"/>
                <a:ea typeface="Arial"/>
                <a:cs typeface="Arial"/>
              </a:defRPr>
            </a:lvl2pPr>
            <a:lvl3pPr>
              <a:defRPr sz="2025" b="0">
                <a:solidFill>
                  <a:srgbClr val="6F5E5F"/>
                </a:solidFill>
                <a:latin typeface="Arial"/>
                <a:ea typeface="Arial"/>
                <a:cs typeface="Arial"/>
              </a:defRPr>
            </a:lvl3pPr>
            <a:lvl4pPr>
              <a:defRPr sz="2025" b="0">
                <a:solidFill>
                  <a:srgbClr val="6F5E5F"/>
                </a:solidFill>
                <a:latin typeface="Arial"/>
                <a:ea typeface="Arial"/>
                <a:cs typeface="Arial"/>
              </a:defRPr>
            </a:lvl4pPr>
            <a:lvl5pPr>
              <a:defRPr sz="2025" b="0">
                <a:solidFill>
                  <a:srgbClr val="6F5E5F"/>
                </a:solidFill>
                <a:latin typeface="Arial"/>
                <a:ea typeface="Arial"/>
                <a:cs typeface="Arial"/>
              </a:defRPr>
            </a:lvl5pPr>
            <a:lvl6pPr>
              <a:defRPr sz="2025" b="0">
                <a:solidFill>
                  <a:srgbClr val="6F5E5F"/>
                </a:solidFill>
                <a:latin typeface="Arial"/>
                <a:ea typeface="Arial"/>
                <a:cs typeface="Arial"/>
              </a:defRPr>
            </a:lvl6pPr>
            <a:lvl7pPr>
              <a:defRPr sz="2025" b="0">
                <a:solidFill>
                  <a:srgbClr val="6F5E5F"/>
                </a:solidFill>
                <a:latin typeface="Arial"/>
                <a:ea typeface="Arial"/>
                <a:cs typeface="Arial"/>
              </a:defRPr>
            </a:lvl7pPr>
            <a:lvl8pPr>
              <a:defRPr sz="2025" b="0">
                <a:solidFill>
                  <a:srgbClr val="6F5E5F"/>
                </a:solidFill>
                <a:latin typeface="Arial"/>
                <a:ea typeface="Arial"/>
                <a:cs typeface="Arial"/>
              </a:defRPr>
            </a:lvl8pPr>
            <a:lvl9pPr>
              <a:defRPr sz="2025" b="0">
                <a:solidFill>
                  <a:srgbClr val="6F5E5F"/>
                </a:solidFill>
                <a:latin typeface="Arial"/>
                <a:ea typeface="Arial"/>
                <a:cs typeface="Arial"/>
              </a:defRPr>
            </a:lvl9pPr>
          </a:lstStyle>
          <a:p xmlns:a="http://schemas.openxmlformats.org/drawingml/2006/main">
            <a:pPr>
              <a:defRPr sz="2025" b="0">
                <a:solidFill>
                  <a:srgbClr val="6F5E5F"/>
                </a:solidFill>
                <a:latin typeface="Arial"/>
                <a:ea typeface="Arial"/>
                <a:cs typeface="Arial"/>
              </a:defRPr>
            </a:pPr>
            <a:r>
              <a:rPr sz="2025" b="0">
                <a:solidFill>
                  <a:srgbClr val="6F5E5F"/>
                </a:solidFill>
                <a:latin typeface="Arial"/>
                <a:ea typeface="Arial"/>
                <a:cs typeface="Arial"/>
              </a:rPr>
              <a:t>Spending permissions with</a:t>
            </a:r>
          </a:p>
          <a:p xmlns:a="http://schemas.openxmlformats.org/drawingml/2006/main">
            <a:pPr>
              <a:defRPr sz="2025" b="0">
                <a:solidFill>
                  <a:srgbClr val="6F5E5F"/>
                </a:solidFill>
                <a:latin typeface="Arial"/>
                <a:ea typeface="Arial"/>
                <a:cs typeface="Arial"/>
              </a:defRPr>
            </a:pPr>
            <a:r>
              <a:rPr sz="2025" b="0">
                <a:solidFill>
                  <a:srgbClr val="6F5E5F"/>
                </a:solidFill>
                <a:latin typeface="Arial"/>
                <a:ea typeface="Arial"/>
                <a:cs typeface="Arial"/>
              </a:rPr>
              <a:t>asset, recipient, budget and expiry limits</a:t>
            </a:r>
          </a:p>
        </p:txBody>
      </p:sp>
      <p:pic>
        <p:nvPicPr>
          <p:cNvPr id="8" name="">
            <a:extLst xmlns:a="http://schemas.openxmlformats.org/drawingml/2006/main">
              <a:ext uri="{FF2B5EF4-FFF2-40B4-BE49-F238E27FC236}">
                <a16:creationId xmlns:a16="http://schemas.microsoft.com/office/drawing/2014/main" id="{1B8071B3-F3D7-45D7-8405-B1491BCF6AA6}"/>
              </a:ext>
            </a:extLst>
          </p:cNvPr>
          <p:cNvPicPr>
            <a:picLocks xmlns:a="http://schemas.openxmlformats.org/drawingml/2006/main" noChangeAspect="1"/>
          </p:cNvPicPr>
          <p:nvPr/>
        </p:nvPicPr>
        <p:blipFill>
          <a:blip xmlns:r="http://schemas.openxmlformats.org/officeDocument/2006/relationships" xmlns:a="http://schemas.openxmlformats.org/drawingml/2006/main" r:embed="Rb529c751ff754b38"/>
          <a:stretch xmlns:a="http://schemas.openxmlformats.org/drawingml/2006/main"/>
        </p:blipFill>
        <p:spPr>
          <a:xfrm xmlns:a="http://schemas.openxmlformats.org/drawingml/2006/main">
            <a:off x="7830522" y="2228850"/>
            <a:ext cx="3179406" cy="3752850"/>
          </a:xfrm>
          <a:prstGeom xmlns:a="http://schemas.openxmlformats.org/drawingml/2006/main" prst="rect">
            <a:avLst/>
          </a:prstGeom>
        </p:spPr>
      </p:pic>
      <p:sp>
        <p:nvSpPr>
          <p:cNvPr id="9" name="Current: testnet checkpoint. It records ">
            <a:extLst xmlns:a="http://schemas.openxmlformats.org/drawingml/2006/main">
              <a:ext uri="{FF2B5EF4-FFF2-40B4-BE49-F238E27FC236}">
                <a16:creationId xmlns:a16="http://schemas.microsoft.com/office/drawing/2014/main" id="{D2A92A39-081D-462F-A145-3CC0F6CC3B06}"/>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Current: testnet checkpoint. It records a decision and does not enforce spending limits.</a:t>
            </a:r>
          </a:p>
        </p:txBody>
      </p:sp>
    </p:spTree>
    <p:extLst>
      <p:ext uri="{BB962C8B-B14F-4D97-AF65-F5344CB8AC3E}">
        <p14:creationId xmlns:p14="http://schemas.microsoft.com/office/powerpoint/2010/main" val="110730771"/>
      </p:ext>
    </p:extLst>
  </p:cSld>
</p:sld>
</file>

<file path=ppt/slides/slide7.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867CC336-FD88-419F-BF50-0A8462046BD6}"/>
              </a:ext>
            </a:extLst>
          </p:cNvPr>
          <p:cNvPicPr>
            <a:picLocks xmlns:a="http://schemas.openxmlformats.org/drawingml/2006/main" noChangeAspect="1"/>
          </p:cNvPicPr>
          <p:nvPr/>
        </p:nvPicPr>
        <p:blipFill>
          <a:blip xmlns:r="http://schemas.openxmlformats.org/officeDocument/2006/relationships" xmlns:a="http://schemas.openxmlformats.org/drawingml/2006/main" r:embed="Raae72c6286114b21"/>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7">
            <a:extLst xmlns:a="http://schemas.openxmlformats.org/drawingml/2006/main">
              <a:ext uri="{FF2B5EF4-FFF2-40B4-BE49-F238E27FC236}">
                <a16:creationId xmlns:a16="http://schemas.microsoft.com/office/drawing/2014/main" id="{4EC3FA76-C5DD-43DF-9A2B-C0829EF4384D}"/>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07</a:t>
            </a:r>
          </a:p>
        </p:txBody>
      </p:sp>
      <p:sp>
        <p:nvSpPr>
          <p:cNvPr id="3" name="title">
            <a:extLst xmlns:a="http://schemas.openxmlformats.org/drawingml/2006/main">
              <a:ext uri="{FF2B5EF4-FFF2-40B4-BE49-F238E27FC236}">
                <a16:creationId xmlns:a16="http://schemas.microsoft.com/office/drawing/2014/main" id="{D9F4371D-1A58-4714-90F4-54CD577A11B6}"/>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One useful result comes first</a:t>
            </a:r>
          </a:p>
        </p:txBody>
      </p:sp>
      <p:sp>
        <p:nvSpPr>
          <p:cNvPr id="4" name="01">
            <a:extLst xmlns:a="http://schemas.openxmlformats.org/drawingml/2006/main">
              <a:ext uri="{FF2B5EF4-FFF2-40B4-BE49-F238E27FC236}">
                <a16:creationId xmlns:a16="http://schemas.microsoft.com/office/drawing/2014/main" id="{8606E099-E716-4CC0-997F-E938B8B5912C}"/>
              </a:ext>
            </a:extLst>
          </p:cNvPr>
          <p:cNvSpPr>
            <a:spLocks xmlns:a="http://schemas.openxmlformats.org/drawingml/2006/main" noGrp="1"/>
          </p:cNvSpPr>
          <p:nvPr/>
        </p:nvSpPr>
        <p:spPr>
          <a:xfrm xmlns:a="http://schemas.openxmlformats.org/drawingml/2006/main">
            <a:off x="685800" y="2524125"/>
            <a:ext cx="2762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A52B32"/>
                </a:solidFill>
                <a:latin typeface="Arial"/>
                <a:ea typeface="Arial"/>
                <a:cs typeface="Arial"/>
              </a:defRPr>
            </a:defPPr>
            <a:lvl1pPr>
              <a:defRPr sz="3900" b="1">
                <a:solidFill>
                  <a:srgbClr val="A52B32"/>
                </a:solidFill>
                <a:latin typeface="Arial"/>
                <a:ea typeface="Arial"/>
                <a:cs typeface="Arial"/>
              </a:defRPr>
            </a:lvl1pPr>
            <a:lvl2pPr>
              <a:defRPr sz="3900" b="1">
                <a:solidFill>
                  <a:srgbClr val="A52B32"/>
                </a:solidFill>
                <a:latin typeface="Arial"/>
                <a:ea typeface="Arial"/>
                <a:cs typeface="Arial"/>
              </a:defRPr>
            </a:lvl2pPr>
            <a:lvl3pPr>
              <a:defRPr sz="3900" b="1">
                <a:solidFill>
                  <a:srgbClr val="A52B32"/>
                </a:solidFill>
                <a:latin typeface="Arial"/>
                <a:ea typeface="Arial"/>
                <a:cs typeface="Arial"/>
              </a:defRPr>
            </a:lvl3pPr>
            <a:lvl4pPr>
              <a:defRPr sz="3900" b="1">
                <a:solidFill>
                  <a:srgbClr val="A52B32"/>
                </a:solidFill>
                <a:latin typeface="Arial"/>
                <a:ea typeface="Arial"/>
                <a:cs typeface="Arial"/>
              </a:defRPr>
            </a:lvl4pPr>
            <a:lvl5pPr>
              <a:defRPr sz="3900" b="1">
                <a:solidFill>
                  <a:srgbClr val="A52B32"/>
                </a:solidFill>
                <a:latin typeface="Arial"/>
                <a:ea typeface="Arial"/>
                <a:cs typeface="Arial"/>
              </a:defRPr>
            </a:lvl5pPr>
            <a:lvl6pPr>
              <a:defRPr sz="3900" b="1">
                <a:solidFill>
                  <a:srgbClr val="A52B32"/>
                </a:solidFill>
                <a:latin typeface="Arial"/>
                <a:ea typeface="Arial"/>
                <a:cs typeface="Arial"/>
              </a:defRPr>
            </a:lvl6pPr>
            <a:lvl7pPr>
              <a:defRPr sz="3900" b="1">
                <a:solidFill>
                  <a:srgbClr val="A52B32"/>
                </a:solidFill>
                <a:latin typeface="Arial"/>
                <a:ea typeface="Arial"/>
                <a:cs typeface="Arial"/>
              </a:defRPr>
            </a:lvl7pPr>
            <a:lvl8pPr>
              <a:defRPr sz="3900" b="1">
                <a:solidFill>
                  <a:srgbClr val="A52B32"/>
                </a:solidFill>
                <a:latin typeface="Arial"/>
                <a:ea typeface="Arial"/>
                <a:cs typeface="Arial"/>
              </a:defRPr>
            </a:lvl8pPr>
            <a:lvl9pPr>
              <a:defRPr sz="3900" b="1">
                <a:solidFill>
                  <a:srgbClr val="A52B32"/>
                </a:solidFill>
                <a:latin typeface="Arial"/>
                <a:ea typeface="Arial"/>
                <a:cs typeface="Arial"/>
              </a:defRPr>
            </a:lvl9pPr>
          </a:lstStyle>
          <a:p xmlns:a="http://schemas.openxmlformats.org/drawingml/2006/main">
            <a:pPr>
              <a:defRPr sz="3900" b="1">
                <a:solidFill>
                  <a:srgbClr val="A52B32"/>
                </a:solidFill>
                <a:latin typeface="Arial"/>
                <a:ea typeface="Arial"/>
                <a:cs typeface="Arial"/>
              </a:defRPr>
            </a:pPr>
            <a:r>
              <a:rPr sz="3900" b="1">
                <a:solidFill>
                  <a:srgbClr val="A52B32"/>
                </a:solidFill>
                <a:latin typeface="Arial"/>
                <a:ea typeface="Arial"/>
                <a:cs typeface="Arial"/>
              </a:rPr>
              <a:t>01</a:t>
            </a:r>
          </a:p>
        </p:txBody>
      </p:sp>
      <p:sp>
        <p:nvSpPr>
          <p:cNvPr id="5" name="Single player">
            <a:extLst xmlns:a="http://schemas.openxmlformats.org/drawingml/2006/main">
              <a:ext uri="{FF2B5EF4-FFF2-40B4-BE49-F238E27FC236}">
                <a16:creationId xmlns:a16="http://schemas.microsoft.com/office/drawing/2014/main" id="{E473BE09-EE33-4CF6-AE23-180E9526F0EA}"/>
              </a:ext>
            </a:extLst>
          </p:cNvPr>
          <p:cNvSpPr>
            <a:spLocks xmlns:a="http://schemas.openxmlformats.org/drawingml/2006/main" noGrp="1"/>
          </p:cNvSpPr>
          <p:nvPr/>
        </p:nvSpPr>
        <p:spPr>
          <a:xfrm xmlns:a="http://schemas.openxmlformats.org/drawingml/2006/main">
            <a:off x="685800" y="3362325"/>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292326"/>
                </a:solidFill>
                <a:latin typeface="Arial"/>
                <a:ea typeface="Arial"/>
                <a:cs typeface="Arial"/>
              </a:defRPr>
            </a:defPPr>
            <a:lvl1pPr>
              <a:defRPr sz="2550" b="1">
                <a:solidFill>
                  <a:srgbClr val="292326"/>
                </a:solidFill>
                <a:latin typeface="Arial"/>
                <a:ea typeface="Arial"/>
                <a:cs typeface="Arial"/>
              </a:defRPr>
            </a:lvl1pPr>
            <a:lvl2pPr>
              <a:defRPr sz="2550" b="1">
                <a:solidFill>
                  <a:srgbClr val="292326"/>
                </a:solidFill>
                <a:latin typeface="Arial"/>
                <a:ea typeface="Arial"/>
                <a:cs typeface="Arial"/>
              </a:defRPr>
            </a:lvl2pPr>
            <a:lvl3pPr>
              <a:defRPr sz="2550" b="1">
                <a:solidFill>
                  <a:srgbClr val="292326"/>
                </a:solidFill>
                <a:latin typeface="Arial"/>
                <a:ea typeface="Arial"/>
                <a:cs typeface="Arial"/>
              </a:defRPr>
            </a:lvl3pPr>
            <a:lvl4pPr>
              <a:defRPr sz="2550" b="1">
                <a:solidFill>
                  <a:srgbClr val="292326"/>
                </a:solidFill>
                <a:latin typeface="Arial"/>
                <a:ea typeface="Arial"/>
                <a:cs typeface="Arial"/>
              </a:defRPr>
            </a:lvl4pPr>
            <a:lvl5pPr>
              <a:defRPr sz="2550" b="1">
                <a:solidFill>
                  <a:srgbClr val="292326"/>
                </a:solidFill>
                <a:latin typeface="Arial"/>
                <a:ea typeface="Arial"/>
                <a:cs typeface="Arial"/>
              </a:defRPr>
            </a:lvl5pPr>
            <a:lvl6pPr>
              <a:defRPr sz="2550" b="1">
                <a:solidFill>
                  <a:srgbClr val="292326"/>
                </a:solidFill>
                <a:latin typeface="Arial"/>
                <a:ea typeface="Arial"/>
                <a:cs typeface="Arial"/>
              </a:defRPr>
            </a:lvl6pPr>
            <a:lvl7pPr>
              <a:defRPr sz="2550" b="1">
                <a:solidFill>
                  <a:srgbClr val="292326"/>
                </a:solidFill>
                <a:latin typeface="Arial"/>
                <a:ea typeface="Arial"/>
                <a:cs typeface="Arial"/>
              </a:defRPr>
            </a:lvl7pPr>
            <a:lvl8pPr>
              <a:defRPr sz="2550" b="1">
                <a:solidFill>
                  <a:srgbClr val="292326"/>
                </a:solidFill>
                <a:latin typeface="Arial"/>
                <a:ea typeface="Arial"/>
                <a:cs typeface="Arial"/>
              </a:defRPr>
            </a:lvl8pPr>
            <a:lvl9pPr>
              <a:defRPr sz="2550" b="1">
                <a:solidFill>
                  <a:srgbClr val="292326"/>
                </a:solidFill>
                <a:latin typeface="Arial"/>
                <a:ea typeface="Arial"/>
                <a:cs typeface="Arial"/>
              </a:defRPr>
            </a:lvl9pPr>
          </a:lstStyle>
          <a:p xmlns:a="http://schemas.openxmlformats.org/drawingml/2006/main">
            <a:pPr>
              <a:defRPr sz="2550" b="1">
                <a:solidFill>
                  <a:srgbClr val="292326"/>
                </a:solidFill>
                <a:latin typeface="Arial"/>
                <a:ea typeface="Arial"/>
                <a:cs typeface="Arial"/>
              </a:defRPr>
            </a:pPr>
            <a:r>
              <a:rPr sz="2550" b="1">
                <a:solidFill>
                  <a:srgbClr val="292326"/>
                </a:solidFill>
                <a:latin typeface="Arial"/>
                <a:ea typeface="Arial"/>
                <a:cs typeface="Arial"/>
              </a:rPr>
              <a:t>Single player</a:t>
            </a:r>
          </a:p>
        </p:txBody>
      </p:sp>
      <p:sp>
        <p:nvSpPr>
          <p:cNvPr id="6" name="A useful research&#10;and portfolio review">
            <a:extLst xmlns:a="http://schemas.openxmlformats.org/drawingml/2006/main">
              <a:ext uri="{FF2B5EF4-FFF2-40B4-BE49-F238E27FC236}">
                <a16:creationId xmlns:a16="http://schemas.microsoft.com/office/drawing/2014/main" id="{5C62298E-4193-449A-A652-80DE3E9CA6C3}"/>
              </a:ext>
            </a:extLst>
          </p:cNvPr>
          <p:cNvSpPr>
            <a:spLocks xmlns:a="http://schemas.openxmlformats.org/drawingml/2006/main" noGrp="1"/>
          </p:cNvSpPr>
          <p:nvPr/>
        </p:nvSpPr>
        <p:spPr>
          <a:xfrm xmlns:a="http://schemas.openxmlformats.org/drawingml/2006/main">
            <a:off x="685800" y="4191000"/>
            <a:ext cx="31813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6F5E5F"/>
                </a:solidFill>
                <a:latin typeface="Arial"/>
                <a:ea typeface="Arial"/>
                <a:cs typeface="Arial"/>
              </a:defRPr>
            </a:defPPr>
            <a:lvl1pPr>
              <a:defRPr sz="1950" b="0">
                <a:solidFill>
                  <a:srgbClr val="6F5E5F"/>
                </a:solidFill>
                <a:latin typeface="Arial"/>
                <a:ea typeface="Arial"/>
                <a:cs typeface="Arial"/>
              </a:defRPr>
            </a:lvl1pPr>
            <a:lvl2pPr>
              <a:defRPr sz="1950" b="0">
                <a:solidFill>
                  <a:srgbClr val="6F5E5F"/>
                </a:solidFill>
                <a:latin typeface="Arial"/>
                <a:ea typeface="Arial"/>
                <a:cs typeface="Arial"/>
              </a:defRPr>
            </a:lvl2pPr>
            <a:lvl3pPr>
              <a:defRPr sz="1950" b="0">
                <a:solidFill>
                  <a:srgbClr val="6F5E5F"/>
                </a:solidFill>
                <a:latin typeface="Arial"/>
                <a:ea typeface="Arial"/>
                <a:cs typeface="Arial"/>
              </a:defRPr>
            </a:lvl3pPr>
            <a:lvl4pPr>
              <a:defRPr sz="1950" b="0">
                <a:solidFill>
                  <a:srgbClr val="6F5E5F"/>
                </a:solidFill>
                <a:latin typeface="Arial"/>
                <a:ea typeface="Arial"/>
                <a:cs typeface="Arial"/>
              </a:defRPr>
            </a:lvl4pPr>
            <a:lvl5pPr>
              <a:defRPr sz="1950" b="0">
                <a:solidFill>
                  <a:srgbClr val="6F5E5F"/>
                </a:solidFill>
                <a:latin typeface="Arial"/>
                <a:ea typeface="Arial"/>
                <a:cs typeface="Arial"/>
              </a:defRPr>
            </a:lvl5pPr>
            <a:lvl6pPr>
              <a:defRPr sz="1950" b="0">
                <a:solidFill>
                  <a:srgbClr val="6F5E5F"/>
                </a:solidFill>
                <a:latin typeface="Arial"/>
                <a:ea typeface="Arial"/>
                <a:cs typeface="Arial"/>
              </a:defRPr>
            </a:lvl6pPr>
            <a:lvl7pPr>
              <a:defRPr sz="1950" b="0">
                <a:solidFill>
                  <a:srgbClr val="6F5E5F"/>
                </a:solidFill>
                <a:latin typeface="Arial"/>
                <a:ea typeface="Arial"/>
                <a:cs typeface="Arial"/>
              </a:defRPr>
            </a:lvl7pPr>
            <a:lvl8pPr>
              <a:defRPr sz="1950" b="0">
                <a:solidFill>
                  <a:srgbClr val="6F5E5F"/>
                </a:solidFill>
                <a:latin typeface="Arial"/>
                <a:ea typeface="Arial"/>
                <a:cs typeface="Arial"/>
              </a:defRPr>
            </a:lvl8pPr>
            <a:lvl9pPr>
              <a:defRPr sz="1950" b="0">
                <a:solidFill>
                  <a:srgbClr val="6F5E5F"/>
                </a:solidFill>
                <a:latin typeface="Arial"/>
                <a:ea typeface="Arial"/>
                <a:cs typeface="Arial"/>
              </a:defRPr>
            </a:lvl9pPr>
          </a:lstStyle>
          <a:p xmlns:a="http://schemas.openxmlformats.org/drawingml/2006/main">
            <a:pPr>
              <a:defRPr sz="1950" b="0">
                <a:solidFill>
                  <a:srgbClr val="6F5E5F"/>
                </a:solidFill>
                <a:latin typeface="Arial"/>
                <a:ea typeface="Arial"/>
                <a:cs typeface="Arial"/>
              </a:defRPr>
            </a:pPr>
            <a:r>
              <a:rPr sz="1950" b="0">
                <a:solidFill>
                  <a:srgbClr val="6F5E5F"/>
                </a:solidFill>
                <a:latin typeface="Arial"/>
                <a:ea typeface="Arial"/>
                <a:cs typeface="Arial"/>
              </a:rPr>
              <a:t>A useful research</a:t>
            </a:r>
          </a:p>
          <a:p xmlns:a="http://schemas.openxmlformats.org/drawingml/2006/main">
            <a:pPr>
              <a:defRPr sz="1950" b="0">
                <a:solidFill>
                  <a:srgbClr val="6F5E5F"/>
                </a:solidFill>
                <a:latin typeface="Arial"/>
                <a:ea typeface="Arial"/>
                <a:cs typeface="Arial"/>
              </a:defRPr>
            </a:pPr>
            <a:r>
              <a:rPr sz="1950" b="0">
                <a:solidFill>
                  <a:srgbClr val="6F5E5F"/>
                </a:solidFill>
                <a:latin typeface="Arial"/>
                <a:ea typeface="Arial"/>
                <a:cs typeface="Arial"/>
              </a:rPr>
              <a:t>and portfolio review</a:t>
            </a:r>
          </a:p>
        </p:txBody>
      </p:sp>
      <p:sp>
        <p:nvSpPr>
          <p:cNvPr id="7" name="Available today">
            <a:extLst xmlns:a="http://schemas.openxmlformats.org/drawingml/2006/main">
              <a:ext uri="{FF2B5EF4-FFF2-40B4-BE49-F238E27FC236}">
                <a16:creationId xmlns:a16="http://schemas.microsoft.com/office/drawing/2014/main" id="{8ACC2DE9-197D-43EC-916A-15AF5B0FD08E}"/>
              </a:ext>
            </a:extLst>
          </p:cNvPr>
          <p:cNvSpPr>
            <a:spLocks xmlns:a="http://schemas.openxmlformats.org/drawingml/2006/main" noGrp="1"/>
          </p:cNvSpPr>
          <p:nvPr/>
        </p:nvSpPr>
        <p:spPr>
          <a:xfrm xmlns:a="http://schemas.openxmlformats.org/drawingml/2006/main">
            <a:off x="685800" y="5429250"/>
            <a:ext cx="304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6F5E5F"/>
                </a:solidFill>
                <a:latin typeface="Arial"/>
                <a:ea typeface="Arial"/>
                <a:cs typeface="Arial"/>
              </a:defRPr>
            </a:defPPr>
            <a:lvl1pPr>
              <a:defRPr sz="1425" b="0">
                <a:solidFill>
                  <a:srgbClr val="6F5E5F"/>
                </a:solidFill>
                <a:latin typeface="Arial"/>
                <a:ea typeface="Arial"/>
                <a:cs typeface="Arial"/>
              </a:defRPr>
            </a:lvl1pPr>
            <a:lvl2pPr>
              <a:defRPr sz="1425" b="0">
                <a:solidFill>
                  <a:srgbClr val="6F5E5F"/>
                </a:solidFill>
                <a:latin typeface="Arial"/>
                <a:ea typeface="Arial"/>
                <a:cs typeface="Arial"/>
              </a:defRPr>
            </a:lvl2pPr>
            <a:lvl3pPr>
              <a:defRPr sz="1425" b="0">
                <a:solidFill>
                  <a:srgbClr val="6F5E5F"/>
                </a:solidFill>
                <a:latin typeface="Arial"/>
                <a:ea typeface="Arial"/>
                <a:cs typeface="Arial"/>
              </a:defRPr>
            </a:lvl3pPr>
            <a:lvl4pPr>
              <a:defRPr sz="1425" b="0">
                <a:solidFill>
                  <a:srgbClr val="6F5E5F"/>
                </a:solidFill>
                <a:latin typeface="Arial"/>
                <a:ea typeface="Arial"/>
                <a:cs typeface="Arial"/>
              </a:defRPr>
            </a:lvl4pPr>
            <a:lvl5pPr>
              <a:defRPr sz="1425" b="0">
                <a:solidFill>
                  <a:srgbClr val="6F5E5F"/>
                </a:solidFill>
                <a:latin typeface="Arial"/>
                <a:ea typeface="Arial"/>
                <a:cs typeface="Arial"/>
              </a:defRPr>
            </a:lvl5pPr>
            <a:lvl6pPr>
              <a:defRPr sz="1425" b="0">
                <a:solidFill>
                  <a:srgbClr val="6F5E5F"/>
                </a:solidFill>
                <a:latin typeface="Arial"/>
                <a:ea typeface="Arial"/>
                <a:cs typeface="Arial"/>
              </a:defRPr>
            </a:lvl6pPr>
            <a:lvl7pPr>
              <a:defRPr sz="1425" b="0">
                <a:solidFill>
                  <a:srgbClr val="6F5E5F"/>
                </a:solidFill>
                <a:latin typeface="Arial"/>
                <a:ea typeface="Arial"/>
                <a:cs typeface="Arial"/>
              </a:defRPr>
            </a:lvl7pPr>
            <a:lvl8pPr>
              <a:defRPr sz="1425" b="0">
                <a:solidFill>
                  <a:srgbClr val="6F5E5F"/>
                </a:solidFill>
                <a:latin typeface="Arial"/>
                <a:ea typeface="Arial"/>
                <a:cs typeface="Arial"/>
              </a:defRPr>
            </a:lvl8pPr>
            <a:lvl9pPr>
              <a:defRPr sz="1425" b="0">
                <a:solidFill>
                  <a:srgbClr val="6F5E5F"/>
                </a:solidFill>
                <a:latin typeface="Arial"/>
                <a:ea typeface="Arial"/>
                <a:cs typeface="Arial"/>
              </a:defRPr>
            </a:lvl9pPr>
          </a:lstStyle>
          <a:p xmlns:a="http://schemas.openxmlformats.org/drawingml/2006/main">
            <a:pPr>
              <a:defRPr sz="1425" b="0">
                <a:solidFill>
                  <a:srgbClr val="6F5E5F"/>
                </a:solidFill>
                <a:latin typeface="Arial"/>
                <a:ea typeface="Arial"/>
                <a:cs typeface="Arial"/>
              </a:defRPr>
            </a:pPr>
            <a:r>
              <a:rPr sz="1425" b="0">
                <a:solidFill>
                  <a:srgbClr val="6F5E5F"/>
                </a:solidFill>
                <a:latin typeface="Arial"/>
                <a:ea typeface="Arial"/>
                <a:cs typeface="Arial"/>
              </a:rPr>
              <a:t>Available today</a:t>
            </a:r>
          </a:p>
        </p:txBody>
      </p:sp>
      <p:sp>
        <p:nvSpPr>
          <p:cNvPr id="8" name="02">
            <a:extLst xmlns:a="http://schemas.openxmlformats.org/drawingml/2006/main">
              <a:ext uri="{FF2B5EF4-FFF2-40B4-BE49-F238E27FC236}">
                <a16:creationId xmlns:a16="http://schemas.microsoft.com/office/drawing/2014/main" id="{CCA2AD2C-593C-483F-A2BA-20BF7A40D812}"/>
              </a:ext>
            </a:extLst>
          </p:cNvPr>
          <p:cNvSpPr>
            <a:spLocks xmlns:a="http://schemas.openxmlformats.org/drawingml/2006/main" noGrp="1"/>
          </p:cNvSpPr>
          <p:nvPr/>
        </p:nvSpPr>
        <p:spPr>
          <a:xfrm xmlns:a="http://schemas.openxmlformats.org/drawingml/2006/main">
            <a:off x="4476750" y="2524125"/>
            <a:ext cx="2762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A52B32"/>
                </a:solidFill>
                <a:latin typeface="Arial"/>
                <a:ea typeface="Arial"/>
                <a:cs typeface="Arial"/>
              </a:defRPr>
            </a:defPPr>
            <a:lvl1pPr>
              <a:defRPr sz="3900" b="1">
                <a:solidFill>
                  <a:srgbClr val="A52B32"/>
                </a:solidFill>
                <a:latin typeface="Arial"/>
                <a:ea typeface="Arial"/>
                <a:cs typeface="Arial"/>
              </a:defRPr>
            </a:lvl1pPr>
            <a:lvl2pPr>
              <a:defRPr sz="3900" b="1">
                <a:solidFill>
                  <a:srgbClr val="A52B32"/>
                </a:solidFill>
                <a:latin typeface="Arial"/>
                <a:ea typeface="Arial"/>
                <a:cs typeface="Arial"/>
              </a:defRPr>
            </a:lvl2pPr>
            <a:lvl3pPr>
              <a:defRPr sz="3900" b="1">
                <a:solidFill>
                  <a:srgbClr val="A52B32"/>
                </a:solidFill>
                <a:latin typeface="Arial"/>
                <a:ea typeface="Arial"/>
                <a:cs typeface="Arial"/>
              </a:defRPr>
            </a:lvl3pPr>
            <a:lvl4pPr>
              <a:defRPr sz="3900" b="1">
                <a:solidFill>
                  <a:srgbClr val="A52B32"/>
                </a:solidFill>
                <a:latin typeface="Arial"/>
                <a:ea typeface="Arial"/>
                <a:cs typeface="Arial"/>
              </a:defRPr>
            </a:lvl4pPr>
            <a:lvl5pPr>
              <a:defRPr sz="3900" b="1">
                <a:solidFill>
                  <a:srgbClr val="A52B32"/>
                </a:solidFill>
                <a:latin typeface="Arial"/>
                <a:ea typeface="Arial"/>
                <a:cs typeface="Arial"/>
              </a:defRPr>
            </a:lvl5pPr>
            <a:lvl6pPr>
              <a:defRPr sz="3900" b="1">
                <a:solidFill>
                  <a:srgbClr val="A52B32"/>
                </a:solidFill>
                <a:latin typeface="Arial"/>
                <a:ea typeface="Arial"/>
                <a:cs typeface="Arial"/>
              </a:defRPr>
            </a:lvl6pPr>
            <a:lvl7pPr>
              <a:defRPr sz="3900" b="1">
                <a:solidFill>
                  <a:srgbClr val="A52B32"/>
                </a:solidFill>
                <a:latin typeface="Arial"/>
                <a:ea typeface="Arial"/>
                <a:cs typeface="Arial"/>
              </a:defRPr>
            </a:lvl7pPr>
            <a:lvl8pPr>
              <a:defRPr sz="3900" b="1">
                <a:solidFill>
                  <a:srgbClr val="A52B32"/>
                </a:solidFill>
                <a:latin typeface="Arial"/>
                <a:ea typeface="Arial"/>
                <a:cs typeface="Arial"/>
              </a:defRPr>
            </a:lvl8pPr>
            <a:lvl9pPr>
              <a:defRPr sz="3900" b="1">
                <a:solidFill>
                  <a:srgbClr val="A52B32"/>
                </a:solidFill>
                <a:latin typeface="Arial"/>
                <a:ea typeface="Arial"/>
                <a:cs typeface="Arial"/>
              </a:defRPr>
            </a:lvl9pPr>
          </a:lstStyle>
          <a:p xmlns:a="http://schemas.openxmlformats.org/drawingml/2006/main">
            <a:pPr>
              <a:defRPr sz="3900" b="1">
                <a:solidFill>
                  <a:srgbClr val="A52B32"/>
                </a:solidFill>
                <a:latin typeface="Arial"/>
                <a:ea typeface="Arial"/>
                <a:cs typeface="Arial"/>
              </a:defRPr>
            </a:pPr>
            <a:r>
              <a:rPr sz="3900" b="1">
                <a:solidFill>
                  <a:srgbClr val="A52B32"/>
                </a:solidFill>
                <a:latin typeface="Arial"/>
                <a:ea typeface="Arial"/>
                <a:cs typeface="Arial"/>
              </a:rPr>
              <a:t>02</a:t>
            </a:r>
          </a:p>
        </p:txBody>
      </p:sp>
      <p:sp>
        <p:nvSpPr>
          <p:cNvPr id="9" name="Multiple agents">
            <a:extLst xmlns:a="http://schemas.openxmlformats.org/drawingml/2006/main">
              <a:ext uri="{FF2B5EF4-FFF2-40B4-BE49-F238E27FC236}">
                <a16:creationId xmlns:a16="http://schemas.microsoft.com/office/drawing/2014/main" id="{D186B60A-9C71-4085-9464-72F703E54D12}"/>
              </a:ext>
            </a:extLst>
          </p:cNvPr>
          <p:cNvSpPr>
            <a:spLocks xmlns:a="http://schemas.openxmlformats.org/drawingml/2006/main" noGrp="1"/>
          </p:cNvSpPr>
          <p:nvPr/>
        </p:nvSpPr>
        <p:spPr>
          <a:xfrm xmlns:a="http://schemas.openxmlformats.org/drawingml/2006/main">
            <a:off x="4476750" y="3362325"/>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292326"/>
                </a:solidFill>
                <a:latin typeface="Arial"/>
                <a:ea typeface="Arial"/>
                <a:cs typeface="Arial"/>
              </a:defRPr>
            </a:defPPr>
            <a:lvl1pPr>
              <a:defRPr sz="2550" b="1">
                <a:solidFill>
                  <a:srgbClr val="292326"/>
                </a:solidFill>
                <a:latin typeface="Arial"/>
                <a:ea typeface="Arial"/>
                <a:cs typeface="Arial"/>
              </a:defRPr>
            </a:lvl1pPr>
            <a:lvl2pPr>
              <a:defRPr sz="2550" b="1">
                <a:solidFill>
                  <a:srgbClr val="292326"/>
                </a:solidFill>
                <a:latin typeface="Arial"/>
                <a:ea typeface="Arial"/>
                <a:cs typeface="Arial"/>
              </a:defRPr>
            </a:lvl2pPr>
            <a:lvl3pPr>
              <a:defRPr sz="2550" b="1">
                <a:solidFill>
                  <a:srgbClr val="292326"/>
                </a:solidFill>
                <a:latin typeface="Arial"/>
                <a:ea typeface="Arial"/>
                <a:cs typeface="Arial"/>
              </a:defRPr>
            </a:lvl3pPr>
            <a:lvl4pPr>
              <a:defRPr sz="2550" b="1">
                <a:solidFill>
                  <a:srgbClr val="292326"/>
                </a:solidFill>
                <a:latin typeface="Arial"/>
                <a:ea typeface="Arial"/>
                <a:cs typeface="Arial"/>
              </a:defRPr>
            </a:lvl4pPr>
            <a:lvl5pPr>
              <a:defRPr sz="2550" b="1">
                <a:solidFill>
                  <a:srgbClr val="292326"/>
                </a:solidFill>
                <a:latin typeface="Arial"/>
                <a:ea typeface="Arial"/>
                <a:cs typeface="Arial"/>
              </a:defRPr>
            </a:lvl5pPr>
            <a:lvl6pPr>
              <a:defRPr sz="2550" b="1">
                <a:solidFill>
                  <a:srgbClr val="292326"/>
                </a:solidFill>
                <a:latin typeface="Arial"/>
                <a:ea typeface="Arial"/>
                <a:cs typeface="Arial"/>
              </a:defRPr>
            </a:lvl6pPr>
            <a:lvl7pPr>
              <a:defRPr sz="2550" b="1">
                <a:solidFill>
                  <a:srgbClr val="292326"/>
                </a:solidFill>
                <a:latin typeface="Arial"/>
                <a:ea typeface="Arial"/>
                <a:cs typeface="Arial"/>
              </a:defRPr>
            </a:lvl7pPr>
            <a:lvl8pPr>
              <a:defRPr sz="2550" b="1">
                <a:solidFill>
                  <a:srgbClr val="292326"/>
                </a:solidFill>
                <a:latin typeface="Arial"/>
                <a:ea typeface="Arial"/>
                <a:cs typeface="Arial"/>
              </a:defRPr>
            </a:lvl8pPr>
            <a:lvl9pPr>
              <a:defRPr sz="2550" b="1">
                <a:solidFill>
                  <a:srgbClr val="292326"/>
                </a:solidFill>
                <a:latin typeface="Arial"/>
                <a:ea typeface="Arial"/>
                <a:cs typeface="Arial"/>
              </a:defRPr>
            </a:lvl9pPr>
          </a:lstStyle>
          <a:p xmlns:a="http://schemas.openxmlformats.org/drawingml/2006/main">
            <a:pPr>
              <a:defRPr sz="2550" b="1">
                <a:solidFill>
                  <a:srgbClr val="292326"/>
                </a:solidFill>
                <a:latin typeface="Arial"/>
                <a:ea typeface="Arial"/>
                <a:cs typeface="Arial"/>
              </a:defRPr>
            </a:pPr>
            <a:r>
              <a:rPr sz="2550" b="1">
                <a:solidFill>
                  <a:srgbClr val="292326"/>
                </a:solidFill>
                <a:latin typeface="Arial"/>
                <a:ea typeface="Arial"/>
                <a:cs typeface="Arial"/>
              </a:rPr>
              <a:t>Multiple agents</a:t>
            </a:r>
          </a:p>
        </p:txBody>
      </p:sp>
      <p:sp>
        <p:nvSpPr>
          <p:cNvPr id="10" name="Research and calculation&#10;working togethe">
            <a:extLst xmlns:a="http://schemas.openxmlformats.org/drawingml/2006/main">
              <a:ext uri="{FF2B5EF4-FFF2-40B4-BE49-F238E27FC236}">
                <a16:creationId xmlns:a16="http://schemas.microsoft.com/office/drawing/2014/main" id="{93AA4A5A-0020-4755-A88D-27F6CE875361}"/>
              </a:ext>
            </a:extLst>
          </p:cNvPr>
          <p:cNvSpPr>
            <a:spLocks xmlns:a="http://schemas.openxmlformats.org/drawingml/2006/main" noGrp="1"/>
          </p:cNvSpPr>
          <p:nvPr/>
        </p:nvSpPr>
        <p:spPr>
          <a:xfrm xmlns:a="http://schemas.openxmlformats.org/drawingml/2006/main">
            <a:off x="4476750" y="4191000"/>
            <a:ext cx="31813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6F5E5F"/>
                </a:solidFill>
                <a:latin typeface="Arial"/>
                <a:ea typeface="Arial"/>
                <a:cs typeface="Arial"/>
              </a:defRPr>
            </a:defPPr>
            <a:lvl1pPr>
              <a:defRPr sz="1950" b="0">
                <a:solidFill>
                  <a:srgbClr val="6F5E5F"/>
                </a:solidFill>
                <a:latin typeface="Arial"/>
                <a:ea typeface="Arial"/>
                <a:cs typeface="Arial"/>
              </a:defRPr>
            </a:lvl1pPr>
            <a:lvl2pPr>
              <a:defRPr sz="1950" b="0">
                <a:solidFill>
                  <a:srgbClr val="6F5E5F"/>
                </a:solidFill>
                <a:latin typeface="Arial"/>
                <a:ea typeface="Arial"/>
                <a:cs typeface="Arial"/>
              </a:defRPr>
            </a:lvl2pPr>
            <a:lvl3pPr>
              <a:defRPr sz="1950" b="0">
                <a:solidFill>
                  <a:srgbClr val="6F5E5F"/>
                </a:solidFill>
                <a:latin typeface="Arial"/>
                <a:ea typeface="Arial"/>
                <a:cs typeface="Arial"/>
              </a:defRPr>
            </a:lvl3pPr>
            <a:lvl4pPr>
              <a:defRPr sz="1950" b="0">
                <a:solidFill>
                  <a:srgbClr val="6F5E5F"/>
                </a:solidFill>
                <a:latin typeface="Arial"/>
                <a:ea typeface="Arial"/>
                <a:cs typeface="Arial"/>
              </a:defRPr>
            </a:lvl4pPr>
            <a:lvl5pPr>
              <a:defRPr sz="1950" b="0">
                <a:solidFill>
                  <a:srgbClr val="6F5E5F"/>
                </a:solidFill>
                <a:latin typeface="Arial"/>
                <a:ea typeface="Arial"/>
                <a:cs typeface="Arial"/>
              </a:defRPr>
            </a:lvl5pPr>
            <a:lvl6pPr>
              <a:defRPr sz="1950" b="0">
                <a:solidFill>
                  <a:srgbClr val="6F5E5F"/>
                </a:solidFill>
                <a:latin typeface="Arial"/>
                <a:ea typeface="Arial"/>
                <a:cs typeface="Arial"/>
              </a:defRPr>
            </a:lvl6pPr>
            <a:lvl7pPr>
              <a:defRPr sz="1950" b="0">
                <a:solidFill>
                  <a:srgbClr val="6F5E5F"/>
                </a:solidFill>
                <a:latin typeface="Arial"/>
                <a:ea typeface="Arial"/>
                <a:cs typeface="Arial"/>
              </a:defRPr>
            </a:lvl7pPr>
            <a:lvl8pPr>
              <a:defRPr sz="1950" b="0">
                <a:solidFill>
                  <a:srgbClr val="6F5E5F"/>
                </a:solidFill>
                <a:latin typeface="Arial"/>
                <a:ea typeface="Arial"/>
                <a:cs typeface="Arial"/>
              </a:defRPr>
            </a:lvl8pPr>
            <a:lvl9pPr>
              <a:defRPr sz="1950" b="0">
                <a:solidFill>
                  <a:srgbClr val="6F5E5F"/>
                </a:solidFill>
                <a:latin typeface="Arial"/>
                <a:ea typeface="Arial"/>
                <a:cs typeface="Arial"/>
              </a:defRPr>
            </a:lvl9pPr>
          </a:lstStyle>
          <a:p xmlns:a="http://schemas.openxmlformats.org/drawingml/2006/main">
            <a:pPr>
              <a:defRPr sz="1950" b="0">
                <a:solidFill>
                  <a:srgbClr val="6F5E5F"/>
                </a:solidFill>
                <a:latin typeface="Arial"/>
                <a:ea typeface="Arial"/>
                <a:cs typeface="Arial"/>
              </a:defRPr>
            </a:pPr>
            <a:r>
              <a:rPr sz="1950" b="0">
                <a:solidFill>
                  <a:srgbClr val="6F5E5F"/>
                </a:solidFill>
                <a:latin typeface="Arial"/>
                <a:ea typeface="Arial"/>
                <a:cs typeface="Arial"/>
              </a:rPr>
              <a:t>Research and calculation</a:t>
            </a:r>
          </a:p>
          <a:p xmlns:a="http://schemas.openxmlformats.org/drawingml/2006/main">
            <a:pPr>
              <a:defRPr sz="1950" b="0">
                <a:solidFill>
                  <a:srgbClr val="6F5E5F"/>
                </a:solidFill>
                <a:latin typeface="Arial"/>
                <a:ea typeface="Arial"/>
                <a:cs typeface="Arial"/>
              </a:defRPr>
            </a:pPr>
            <a:r>
              <a:rPr sz="1950" b="0">
                <a:solidFill>
                  <a:srgbClr val="6F5E5F"/>
                </a:solidFill>
                <a:latin typeface="Arial"/>
                <a:ea typeface="Arial"/>
                <a:cs typeface="Arial"/>
              </a:rPr>
              <a:t>working together</a:t>
            </a:r>
          </a:p>
        </p:txBody>
      </p:sp>
      <p:sp>
        <p:nvSpPr>
          <p:cNvPr id="11" name="Next stage">
            <a:extLst xmlns:a="http://schemas.openxmlformats.org/drawingml/2006/main">
              <a:ext uri="{FF2B5EF4-FFF2-40B4-BE49-F238E27FC236}">
                <a16:creationId xmlns:a16="http://schemas.microsoft.com/office/drawing/2014/main" id="{F859807C-F1E4-4A5D-BDAE-9A7D175CFC02}"/>
              </a:ext>
            </a:extLst>
          </p:cNvPr>
          <p:cNvSpPr>
            <a:spLocks xmlns:a="http://schemas.openxmlformats.org/drawingml/2006/main" noGrp="1"/>
          </p:cNvSpPr>
          <p:nvPr/>
        </p:nvSpPr>
        <p:spPr>
          <a:xfrm xmlns:a="http://schemas.openxmlformats.org/drawingml/2006/main">
            <a:off x="4476750" y="5429250"/>
            <a:ext cx="304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6F5E5F"/>
                </a:solidFill>
                <a:latin typeface="Arial"/>
                <a:ea typeface="Arial"/>
                <a:cs typeface="Arial"/>
              </a:defRPr>
            </a:defPPr>
            <a:lvl1pPr>
              <a:defRPr sz="1425" b="0">
                <a:solidFill>
                  <a:srgbClr val="6F5E5F"/>
                </a:solidFill>
                <a:latin typeface="Arial"/>
                <a:ea typeface="Arial"/>
                <a:cs typeface="Arial"/>
              </a:defRPr>
            </a:lvl1pPr>
            <a:lvl2pPr>
              <a:defRPr sz="1425" b="0">
                <a:solidFill>
                  <a:srgbClr val="6F5E5F"/>
                </a:solidFill>
                <a:latin typeface="Arial"/>
                <a:ea typeface="Arial"/>
                <a:cs typeface="Arial"/>
              </a:defRPr>
            </a:lvl2pPr>
            <a:lvl3pPr>
              <a:defRPr sz="1425" b="0">
                <a:solidFill>
                  <a:srgbClr val="6F5E5F"/>
                </a:solidFill>
                <a:latin typeface="Arial"/>
                <a:ea typeface="Arial"/>
                <a:cs typeface="Arial"/>
              </a:defRPr>
            </a:lvl3pPr>
            <a:lvl4pPr>
              <a:defRPr sz="1425" b="0">
                <a:solidFill>
                  <a:srgbClr val="6F5E5F"/>
                </a:solidFill>
                <a:latin typeface="Arial"/>
                <a:ea typeface="Arial"/>
                <a:cs typeface="Arial"/>
              </a:defRPr>
            </a:lvl4pPr>
            <a:lvl5pPr>
              <a:defRPr sz="1425" b="0">
                <a:solidFill>
                  <a:srgbClr val="6F5E5F"/>
                </a:solidFill>
                <a:latin typeface="Arial"/>
                <a:ea typeface="Arial"/>
                <a:cs typeface="Arial"/>
              </a:defRPr>
            </a:lvl5pPr>
            <a:lvl6pPr>
              <a:defRPr sz="1425" b="0">
                <a:solidFill>
                  <a:srgbClr val="6F5E5F"/>
                </a:solidFill>
                <a:latin typeface="Arial"/>
                <a:ea typeface="Arial"/>
                <a:cs typeface="Arial"/>
              </a:defRPr>
            </a:lvl6pPr>
            <a:lvl7pPr>
              <a:defRPr sz="1425" b="0">
                <a:solidFill>
                  <a:srgbClr val="6F5E5F"/>
                </a:solidFill>
                <a:latin typeface="Arial"/>
                <a:ea typeface="Arial"/>
                <a:cs typeface="Arial"/>
              </a:defRPr>
            </a:lvl7pPr>
            <a:lvl8pPr>
              <a:defRPr sz="1425" b="0">
                <a:solidFill>
                  <a:srgbClr val="6F5E5F"/>
                </a:solidFill>
                <a:latin typeface="Arial"/>
                <a:ea typeface="Arial"/>
                <a:cs typeface="Arial"/>
              </a:defRPr>
            </a:lvl8pPr>
            <a:lvl9pPr>
              <a:defRPr sz="1425" b="0">
                <a:solidFill>
                  <a:srgbClr val="6F5E5F"/>
                </a:solidFill>
                <a:latin typeface="Arial"/>
                <a:ea typeface="Arial"/>
                <a:cs typeface="Arial"/>
              </a:defRPr>
            </a:lvl9pPr>
          </a:lstStyle>
          <a:p xmlns:a="http://schemas.openxmlformats.org/drawingml/2006/main">
            <a:pPr>
              <a:defRPr sz="1425" b="0">
                <a:solidFill>
                  <a:srgbClr val="6F5E5F"/>
                </a:solidFill>
                <a:latin typeface="Arial"/>
                <a:ea typeface="Arial"/>
                <a:cs typeface="Arial"/>
              </a:defRPr>
            </a:pPr>
            <a:r>
              <a:rPr sz="1425" b="0">
                <a:solidFill>
                  <a:srgbClr val="6F5E5F"/>
                </a:solidFill>
                <a:latin typeface="Arial"/>
                <a:ea typeface="Arial"/>
                <a:cs typeface="Arial"/>
              </a:rPr>
              <a:t>Next stage</a:t>
            </a:r>
          </a:p>
        </p:txBody>
      </p:sp>
      <p:sp>
        <p:nvSpPr>
          <p:cNvPr id="12" name="03">
            <a:extLst xmlns:a="http://schemas.openxmlformats.org/drawingml/2006/main">
              <a:ext uri="{FF2B5EF4-FFF2-40B4-BE49-F238E27FC236}">
                <a16:creationId xmlns:a16="http://schemas.microsoft.com/office/drawing/2014/main" id="{72211948-DCB8-4D81-9A3A-77576957800F}"/>
              </a:ext>
            </a:extLst>
          </p:cNvPr>
          <p:cNvSpPr>
            <a:spLocks xmlns:a="http://schemas.openxmlformats.org/drawingml/2006/main" noGrp="1"/>
          </p:cNvSpPr>
          <p:nvPr/>
        </p:nvSpPr>
        <p:spPr>
          <a:xfrm xmlns:a="http://schemas.openxmlformats.org/drawingml/2006/main">
            <a:off x="8267700" y="2524125"/>
            <a:ext cx="2762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900" b="1">
                <a:solidFill>
                  <a:srgbClr val="A52B32"/>
                </a:solidFill>
                <a:latin typeface="Arial"/>
                <a:ea typeface="Arial"/>
                <a:cs typeface="Arial"/>
              </a:defRPr>
            </a:defPPr>
            <a:lvl1pPr>
              <a:defRPr sz="3900" b="1">
                <a:solidFill>
                  <a:srgbClr val="A52B32"/>
                </a:solidFill>
                <a:latin typeface="Arial"/>
                <a:ea typeface="Arial"/>
                <a:cs typeface="Arial"/>
              </a:defRPr>
            </a:lvl1pPr>
            <a:lvl2pPr>
              <a:defRPr sz="3900" b="1">
                <a:solidFill>
                  <a:srgbClr val="A52B32"/>
                </a:solidFill>
                <a:latin typeface="Arial"/>
                <a:ea typeface="Arial"/>
                <a:cs typeface="Arial"/>
              </a:defRPr>
            </a:lvl2pPr>
            <a:lvl3pPr>
              <a:defRPr sz="3900" b="1">
                <a:solidFill>
                  <a:srgbClr val="A52B32"/>
                </a:solidFill>
                <a:latin typeface="Arial"/>
                <a:ea typeface="Arial"/>
                <a:cs typeface="Arial"/>
              </a:defRPr>
            </a:lvl3pPr>
            <a:lvl4pPr>
              <a:defRPr sz="3900" b="1">
                <a:solidFill>
                  <a:srgbClr val="A52B32"/>
                </a:solidFill>
                <a:latin typeface="Arial"/>
                <a:ea typeface="Arial"/>
                <a:cs typeface="Arial"/>
              </a:defRPr>
            </a:lvl4pPr>
            <a:lvl5pPr>
              <a:defRPr sz="3900" b="1">
                <a:solidFill>
                  <a:srgbClr val="A52B32"/>
                </a:solidFill>
                <a:latin typeface="Arial"/>
                <a:ea typeface="Arial"/>
                <a:cs typeface="Arial"/>
              </a:defRPr>
            </a:lvl5pPr>
            <a:lvl6pPr>
              <a:defRPr sz="3900" b="1">
                <a:solidFill>
                  <a:srgbClr val="A52B32"/>
                </a:solidFill>
                <a:latin typeface="Arial"/>
                <a:ea typeface="Arial"/>
                <a:cs typeface="Arial"/>
              </a:defRPr>
            </a:lvl6pPr>
            <a:lvl7pPr>
              <a:defRPr sz="3900" b="1">
                <a:solidFill>
                  <a:srgbClr val="A52B32"/>
                </a:solidFill>
                <a:latin typeface="Arial"/>
                <a:ea typeface="Arial"/>
                <a:cs typeface="Arial"/>
              </a:defRPr>
            </a:lvl7pPr>
            <a:lvl8pPr>
              <a:defRPr sz="3900" b="1">
                <a:solidFill>
                  <a:srgbClr val="A52B32"/>
                </a:solidFill>
                <a:latin typeface="Arial"/>
                <a:ea typeface="Arial"/>
                <a:cs typeface="Arial"/>
              </a:defRPr>
            </a:lvl8pPr>
            <a:lvl9pPr>
              <a:defRPr sz="3900" b="1">
                <a:solidFill>
                  <a:srgbClr val="A52B32"/>
                </a:solidFill>
                <a:latin typeface="Arial"/>
                <a:ea typeface="Arial"/>
                <a:cs typeface="Arial"/>
              </a:defRPr>
            </a:lvl9pPr>
          </a:lstStyle>
          <a:p xmlns:a="http://schemas.openxmlformats.org/drawingml/2006/main">
            <a:pPr>
              <a:defRPr sz="3900" b="1">
                <a:solidFill>
                  <a:srgbClr val="A52B32"/>
                </a:solidFill>
                <a:latin typeface="Arial"/>
                <a:ea typeface="Arial"/>
                <a:cs typeface="Arial"/>
              </a:defRPr>
            </a:pPr>
            <a:r>
              <a:rPr sz="3900" b="1">
                <a:solidFill>
                  <a:srgbClr val="A52B32"/>
                </a:solidFill>
                <a:latin typeface="Arial"/>
                <a:ea typeface="Arial"/>
                <a:cs typeface="Arial"/>
              </a:rPr>
              <a:t>03</a:t>
            </a:r>
          </a:p>
        </p:txBody>
      </p:sp>
      <p:sp>
        <p:nvSpPr>
          <p:cNvPr id="13" name="Shared methods">
            <a:extLst xmlns:a="http://schemas.openxmlformats.org/drawingml/2006/main">
              <a:ext uri="{FF2B5EF4-FFF2-40B4-BE49-F238E27FC236}">
                <a16:creationId xmlns:a16="http://schemas.microsoft.com/office/drawing/2014/main" id="{543A33CC-4339-4DBC-B831-6050A09686A4}"/>
              </a:ext>
            </a:extLst>
          </p:cNvPr>
          <p:cNvSpPr>
            <a:spLocks xmlns:a="http://schemas.openxmlformats.org/drawingml/2006/main" noGrp="1"/>
          </p:cNvSpPr>
          <p:nvPr/>
        </p:nvSpPr>
        <p:spPr>
          <a:xfrm xmlns:a="http://schemas.openxmlformats.org/drawingml/2006/main">
            <a:off x="8267700" y="3362325"/>
            <a:ext cx="3143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550" b="1">
                <a:solidFill>
                  <a:srgbClr val="292326"/>
                </a:solidFill>
                <a:latin typeface="Arial"/>
                <a:ea typeface="Arial"/>
                <a:cs typeface="Arial"/>
              </a:defRPr>
            </a:defPPr>
            <a:lvl1pPr>
              <a:defRPr sz="2550" b="1">
                <a:solidFill>
                  <a:srgbClr val="292326"/>
                </a:solidFill>
                <a:latin typeface="Arial"/>
                <a:ea typeface="Arial"/>
                <a:cs typeface="Arial"/>
              </a:defRPr>
            </a:lvl1pPr>
            <a:lvl2pPr>
              <a:defRPr sz="2550" b="1">
                <a:solidFill>
                  <a:srgbClr val="292326"/>
                </a:solidFill>
                <a:latin typeface="Arial"/>
                <a:ea typeface="Arial"/>
                <a:cs typeface="Arial"/>
              </a:defRPr>
            </a:lvl2pPr>
            <a:lvl3pPr>
              <a:defRPr sz="2550" b="1">
                <a:solidFill>
                  <a:srgbClr val="292326"/>
                </a:solidFill>
                <a:latin typeface="Arial"/>
                <a:ea typeface="Arial"/>
                <a:cs typeface="Arial"/>
              </a:defRPr>
            </a:lvl3pPr>
            <a:lvl4pPr>
              <a:defRPr sz="2550" b="1">
                <a:solidFill>
                  <a:srgbClr val="292326"/>
                </a:solidFill>
                <a:latin typeface="Arial"/>
                <a:ea typeface="Arial"/>
                <a:cs typeface="Arial"/>
              </a:defRPr>
            </a:lvl4pPr>
            <a:lvl5pPr>
              <a:defRPr sz="2550" b="1">
                <a:solidFill>
                  <a:srgbClr val="292326"/>
                </a:solidFill>
                <a:latin typeface="Arial"/>
                <a:ea typeface="Arial"/>
                <a:cs typeface="Arial"/>
              </a:defRPr>
            </a:lvl5pPr>
            <a:lvl6pPr>
              <a:defRPr sz="2550" b="1">
                <a:solidFill>
                  <a:srgbClr val="292326"/>
                </a:solidFill>
                <a:latin typeface="Arial"/>
                <a:ea typeface="Arial"/>
                <a:cs typeface="Arial"/>
              </a:defRPr>
            </a:lvl6pPr>
            <a:lvl7pPr>
              <a:defRPr sz="2550" b="1">
                <a:solidFill>
                  <a:srgbClr val="292326"/>
                </a:solidFill>
                <a:latin typeface="Arial"/>
                <a:ea typeface="Arial"/>
                <a:cs typeface="Arial"/>
              </a:defRPr>
            </a:lvl7pPr>
            <a:lvl8pPr>
              <a:defRPr sz="2550" b="1">
                <a:solidFill>
                  <a:srgbClr val="292326"/>
                </a:solidFill>
                <a:latin typeface="Arial"/>
                <a:ea typeface="Arial"/>
                <a:cs typeface="Arial"/>
              </a:defRPr>
            </a:lvl8pPr>
            <a:lvl9pPr>
              <a:defRPr sz="2550" b="1">
                <a:solidFill>
                  <a:srgbClr val="292326"/>
                </a:solidFill>
                <a:latin typeface="Arial"/>
                <a:ea typeface="Arial"/>
                <a:cs typeface="Arial"/>
              </a:defRPr>
            </a:lvl9pPr>
          </a:lstStyle>
          <a:p xmlns:a="http://schemas.openxmlformats.org/drawingml/2006/main">
            <a:pPr>
              <a:defRPr sz="2550" b="1">
                <a:solidFill>
                  <a:srgbClr val="292326"/>
                </a:solidFill>
                <a:latin typeface="Arial"/>
                <a:ea typeface="Arial"/>
                <a:cs typeface="Arial"/>
              </a:defRPr>
            </a:pPr>
            <a:r>
              <a:rPr sz="2550" b="1">
                <a:solidFill>
                  <a:srgbClr val="292326"/>
                </a:solidFill>
                <a:latin typeface="Arial"/>
                <a:ea typeface="Arial"/>
                <a:cs typeface="Arial"/>
              </a:rPr>
              <a:t>Shared methods</a:t>
            </a:r>
          </a:p>
        </p:txBody>
      </p:sp>
      <p:sp>
        <p:nvSpPr>
          <p:cNvPr id="14" name="Each user keeps their own&#10;portfolio and ">
            <a:extLst xmlns:a="http://schemas.openxmlformats.org/drawingml/2006/main">
              <a:ext uri="{FF2B5EF4-FFF2-40B4-BE49-F238E27FC236}">
                <a16:creationId xmlns:a16="http://schemas.microsoft.com/office/drawing/2014/main" id="{B93F0A33-51D8-4EB6-AD65-DD06A3644062}"/>
              </a:ext>
            </a:extLst>
          </p:cNvPr>
          <p:cNvSpPr>
            <a:spLocks xmlns:a="http://schemas.openxmlformats.org/drawingml/2006/main" noGrp="1"/>
          </p:cNvSpPr>
          <p:nvPr/>
        </p:nvSpPr>
        <p:spPr>
          <a:xfrm xmlns:a="http://schemas.openxmlformats.org/drawingml/2006/main">
            <a:off x="8267700" y="4191000"/>
            <a:ext cx="31813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950" b="0">
                <a:solidFill>
                  <a:srgbClr val="6F5E5F"/>
                </a:solidFill>
                <a:latin typeface="Arial"/>
                <a:ea typeface="Arial"/>
                <a:cs typeface="Arial"/>
              </a:defRPr>
            </a:defPPr>
            <a:lvl1pPr>
              <a:defRPr sz="1950" b="0">
                <a:solidFill>
                  <a:srgbClr val="6F5E5F"/>
                </a:solidFill>
                <a:latin typeface="Arial"/>
                <a:ea typeface="Arial"/>
                <a:cs typeface="Arial"/>
              </a:defRPr>
            </a:lvl1pPr>
            <a:lvl2pPr>
              <a:defRPr sz="1950" b="0">
                <a:solidFill>
                  <a:srgbClr val="6F5E5F"/>
                </a:solidFill>
                <a:latin typeface="Arial"/>
                <a:ea typeface="Arial"/>
                <a:cs typeface="Arial"/>
              </a:defRPr>
            </a:lvl2pPr>
            <a:lvl3pPr>
              <a:defRPr sz="1950" b="0">
                <a:solidFill>
                  <a:srgbClr val="6F5E5F"/>
                </a:solidFill>
                <a:latin typeface="Arial"/>
                <a:ea typeface="Arial"/>
                <a:cs typeface="Arial"/>
              </a:defRPr>
            </a:lvl3pPr>
            <a:lvl4pPr>
              <a:defRPr sz="1950" b="0">
                <a:solidFill>
                  <a:srgbClr val="6F5E5F"/>
                </a:solidFill>
                <a:latin typeface="Arial"/>
                <a:ea typeface="Arial"/>
                <a:cs typeface="Arial"/>
              </a:defRPr>
            </a:lvl4pPr>
            <a:lvl5pPr>
              <a:defRPr sz="1950" b="0">
                <a:solidFill>
                  <a:srgbClr val="6F5E5F"/>
                </a:solidFill>
                <a:latin typeface="Arial"/>
                <a:ea typeface="Arial"/>
                <a:cs typeface="Arial"/>
              </a:defRPr>
            </a:lvl5pPr>
            <a:lvl6pPr>
              <a:defRPr sz="1950" b="0">
                <a:solidFill>
                  <a:srgbClr val="6F5E5F"/>
                </a:solidFill>
                <a:latin typeface="Arial"/>
                <a:ea typeface="Arial"/>
                <a:cs typeface="Arial"/>
              </a:defRPr>
            </a:lvl6pPr>
            <a:lvl7pPr>
              <a:defRPr sz="1950" b="0">
                <a:solidFill>
                  <a:srgbClr val="6F5E5F"/>
                </a:solidFill>
                <a:latin typeface="Arial"/>
                <a:ea typeface="Arial"/>
                <a:cs typeface="Arial"/>
              </a:defRPr>
            </a:lvl7pPr>
            <a:lvl8pPr>
              <a:defRPr sz="1950" b="0">
                <a:solidFill>
                  <a:srgbClr val="6F5E5F"/>
                </a:solidFill>
                <a:latin typeface="Arial"/>
                <a:ea typeface="Arial"/>
                <a:cs typeface="Arial"/>
              </a:defRPr>
            </a:lvl8pPr>
            <a:lvl9pPr>
              <a:defRPr sz="1950" b="0">
                <a:solidFill>
                  <a:srgbClr val="6F5E5F"/>
                </a:solidFill>
                <a:latin typeface="Arial"/>
                <a:ea typeface="Arial"/>
                <a:cs typeface="Arial"/>
              </a:defRPr>
            </a:lvl9pPr>
          </a:lstStyle>
          <a:p xmlns:a="http://schemas.openxmlformats.org/drawingml/2006/main">
            <a:pPr>
              <a:defRPr sz="1950" b="0">
                <a:solidFill>
                  <a:srgbClr val="6F5E5F"/>
                </a:solidFill>
                <a:latin typeface="Arial"/>
                <a:ea typeface="Arial"/>
                <a:cs typeface="Arial"/>
              </a:defRPr>
            </a:pPr>
            <a:r>
              <a:rPr sz="1950" b="0">
                <a:solidFill>
                  <a:srgbClr val="6F5E5F"/>
                </a:solidFill>
                <a:latin typeface="Arial"/>
                <a:ea typeface="Arial"/>
                <a:cs typeface="Arial"/>
              </a:rPr>
              <a:t>Each user keeps their own</a:t>
            </a:r>
          </a:p>
          <a:p xmlns:a="http://schemas.openxmlformats.org/drawingml/2006/main">
            <a:pPr>
              <a:defRPr sz="1950" b="0">
                <a:solidFill>
                  <a:srgbClr val="6F5E5F"/>
                </a:solidFill>
                <a:latin typeface="Arial"/>
                <a:ea typeface="Arial"/>
                <a:cs typeface="Arial"/>
              </a:defRPr>
            </a:pPr>
            <a:r>
              <a:rPr sz="1950" b="0">
                <a:solidFill>
                  <a:srgbClr val="6F5E5F"/>
                </a:solidFill>
                <a:latin typeface="Arial"/>
                <a:ea typeface="Arial"/>
                <a:cs typeface="Arial"/>
              </a:rPr>
              <a:t>portfolio and permissions</a:t>
            </a:r>
          </a:p>
        </p:txBody>
      </p:sp>
      <p:sp>
        <p:nvSpPr>
          <p:cNvPr id="15" name="Later stage">
            <a:extLst xmlns:a="http://schemas.openxmlformats.org/drawingml/2006/main">
              <a:ext uri="{FF2B5EF4-FFF2-40B4-BE49-F238E27FC236}">
                <a16:creationId xmlns:a16="http://schemas.microsoft.com/office/drawing/2014/main" id="{949FCB2F-5AE3-4487-BFA6-40420FCA3A65}"/>
              </a:ext>
            </a:extLst>
          </p:cNvPr>
          <p:cNvSpPr>
            <a:spLocks xmlns:a="http://schemas.openxmlformats.org/drawingml/2006/main" noGrp="1"/>
          </p:cNvSpPr>
          <p:nvPr/>
        </p:nvSpPr>
        <p:spPr>
          <a:xfrm xmlns:a="http://schemas.openxmlformats.org/drawingml/2006/main">
            <a:off x="8267700" y="5429250"/>
            <a:ext cx="3048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425" b="0">
                <a:solidFill>
                  <a:srgbClr val="6F5E5F"/>
                </a:solidFill>
                <a:latin typeface="Arial"/>
                <a:ea typeface="Arial"/>
                <a:cs typeface="Arial"/>
              </a:defRPr>
            </a:defPPr>
            <a:lvl1pPr>
              <a:defRPr sz="1425" b="0">
                <a:solidFill>
                  <a:srgbClr val="6F5E5F"/>
                </a:solidFill>
                <a:latin typeface="Arial"/>
                <a:ea typeface="Arial"/>
                <a:cs typeface="Arial"/>
              </a:defRPr>
            </a:lvl1pPr>
            <a:lvl2pPr>
              <a:defRPr sz="1425" b="0">
                <a:solidFill>
                  <a:srgbClr val="6F5E5F"/>
                </a:solidFill>
                <a:latin typeface="Arial"/>
                <a:ea typeface="Arial"/>
                <a:cs typeface="Arial"/>
              </a:defRPr>
            </a:lvl2pPr>
            <a:lvl3pPr>
              <a:defRPr sz="1425" b="0">
                <a:solidFill>
                  <a:srgbClr val="6F5E5F"/>
                </a:solidFill>
                <a:latin typeface="Arial"/>
                <a:ea typeface="Arial"/>
                <a:cs typeface="Arial"/>
              </a:defRPr>
            </a:lvl3pPr>
            <a:lvl4pPr>
              <a:defRPr sz="1425" b="0">
                <a:solidFill>
                  <a:srgbClr val="6F5E5F"/>
                </a:solidFill>
                <a:latin typeface="Arial"/>
                <a:ea typeface="Arial"/>
                <a:cs typeface="Arial"/>
              </a:defRPr>
            </a:lvl4pPr>
            <a:lvl5pPr>
              <a:defRPr sz="1425" b="0">
                <a:solidFill>
                  <a:srgbClr val="6F5E5F"/>
                </a:solidFill>
                <a:latin typeface="Arial"/>
                <a:ea typeface="Arial"/>
                <a:cs typeface="Arial"/>
              </a:defRPr>
            </a:lvl5pPr>
            <a:lvl6pPr>
              <a:defRPr sz="1425" b="0">
                <a:solidFill>
                  <a:srgbClr val="6F5E5F"/>
                </a:solidFill>
                <a:latin typeface="Arial"/>
                <a:ea typeface="Arial"/>
                <a:cs typeface="Arial"/>
              </a:defRPr>
            </a:lvl6pPr>
            <a:lvl7pPr>
              <a:defRPr sz="1425" b="0">
                <a:solidFill>
                  <a:srgbClr val="6F5E5F"/>
                </a:solidFill>
                <a:latin typeface="Arial"/>
                <a:ea typeface="Arial"/>
                <a:cs typeface="Arial"/>
              </a:defRPr>
            </a:lvl7pPr>
            <a:lvl8pPr>
              <a:defRPr sz="1425" b="0">
                <a:solidFill>
                  <a:srgbClr val="6F5E5F"/>
                </a:solidFill>
                <a:latin typeface="Arial"/>
                <a:ea typeface="Arial"/>
                <a:cs typeface="Arial"/>
              </a:defRPr>
            </a:lvl8pPr>
            <a:lvl9pPr>
              <a:defRPr sz="1425" b="0">
                <a:solidFill>
                  <a:srgbClr val="6F5E5F"/>
                </a:solidFill>
                <a:latin typeface="Arial"/>
                <a:ea typeface="Arial"/>
                <a:cs typeface="Arial"/>
              </a:defRPr>
            </a:lvl9pPr>
          </a:lstStyle>
          <a:p xmlns:a="http://schemas.openxmlformats.org/drawingml/2006/main">
            <a:pPr>
              <a:defRPr sz="1425" b="0">
                <a:solidFill>
                  <a:srgbClr val="6F5E5F"/>
                </a:solidFill>
                <a:latin typeface="Arial"/>
                <a:ea typeface="Arial"/>
                <a:cs typeface="Arial"/>
              </a:defRPr>
            </a:pPr>
            <a:r>
              <a:rPr sz="1425" b="0">
                <a:solidFill>
                  <a:srgbClr val="6F5E5F"/>
                </a:solidFill>
                <a:latin typeface="Arial"/>
                <a:ea typeface="Arial"/>
                <a:cs typeface="Arial"/>
              </a:rPr>
              <a:t>Later stage</a:t>
            </a:r>
          </a:p>
        </p:txBody>
      </p:sp>
      <p:sp>
        <p:nvSpPr>
          <p:cNvPr id="16" name="Growth thesis: useful methods bring user">
            <a:extLst xmlns:a="http://schemas.openxmlformats.org/drawingml/2006/main">
              <a:ext uri="{FF2B5EF4-FFF2-40B4-BE49-F238E27FC236}">
                <a16:creationId xmlns:a16="http://schemas.microsoft.com/office/drawing/2014/main" id="{81F22BBE-69EC-4F54-84EF-C5018E914DE9}"/>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Growth thesis: useful methods bring users. Their feedback helps improve the methods.</a:t>
            </a:r>
          </a:p>
        </p:txBody>
      </p:sp>
    </p:spTree>
    <p:extLst>
      <p:ext uri="{BB962C8B-B14F-4D97-AF65-F5344CB8AC3E}">
        <p14:creationId xmlns:p14="http://schemas.microsoft.com/office/powerpoint/2010/main" val="584291177"/>
      </p:ext>
    </p:extLst>
  </p:cSld>
</p:sld>
</file>

<file path=ppt/slides/slide8.xml><?xml version="1.0" encoding="utf-8"?>
<p:sld xmlns:p="http://schemas.openxmlformats.org/presentationml/2006/main">
  <p:cSld>
    <p:bg>
      <p:bgPr>
        <a:solidFill xmlns:a="http://schemas.openxmlformats.org/drawingml/2006/main">
          <a:srgbClr val="292326"/>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C4DCD3E6-C786-4483-B702-7991C732CE1B}"/>
              </a:ext>
            </a:extLst>
          </p:cNvPr>
          <p:cNvPicPr>
            <a:picLocks xmlns:a="http://schemas.openxmlformats.org/drawingml/2006/main" noChangeAspect="1"/>
          </p:cNvPicPr>
          <p:nvPr/>
        </p:nvPicPr>
        <p:blipFill>
          <a:blip xmlns:r="http://schemas.openxmlformats.org/officeDocument/2006/relationships" xmlns:a="http://schemas.openxmlformats.org/drawingml/2006/main" r:embed="R6e5f74e008214bc2"/>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8">
            <a:extLst xmlns:a="http://schemas.openxmlformats.org/drawingml/2006/main">
              <a:ext uri="{FF2B5EF4-FFF2-40B4-BE49-F238E27FC236}">
                <a16:creationId xmlns:a16="http://schemas.microsoft.com/office/drawing/2014/main" id="{2C8F0650-E014-434A-90DC-BE2410DF5DE1}"/>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D9CBC9"/>
                </a:solidFill>
                <a:latin typeface="Arial"/>
                <a:ea typeface="Arial"/>
                <a:cs typeface="Arial"/>
              </a:defRPr>
            </a:defPPr>
            <a:lvl1pPr>
              <a:defRPr sz="1275" b="0">
                <a:solidFill>
                  <a:srgbClr val="D9CBC9"/>
                </a:solidFill>
                <a:latin typeface="Arial"/>
                <a:ea typeface="Arial"/>
                <a:cs typeface="Arial"/>
              </a:defRPr>
            </a:lvl1pPr>
            <a:lvl2pPr>
              <a:defRPr sz="1275" b="0">
                <a:solidFill>
                  <a:srgbClr val="D9CBC9"/>
                </a:solidFill>
                <a:latin typeface="Arial"/>
                <a:ea typeface="Arial"/>
                <a:cs typeface="Arial"/>
              </a:defRPr>
            </a:lvl2pPr>
            <a:lvl3pPr>
              <a:defRPr sz="1275" b="0">
                <a:solidFill>
                  <a:srgbClr val="D9CBC9"/>
                </a:solidFill>
                <a:latin typeface="Arial"/>
                <a:ea typeface="Arial"/>
                <a:cs typeface="Arial"/>
              </a:defRPr>
            </a:lvl3pPr>
            <a:lvl4pPr>
              <a:defRPr sz="1275" b="0">
                <a:solidFill>
                  <a:srgbClr val="D9CBC9"/>
                </a:solidFill>
                <a:latin typeface="Arial"/>
                <a:ea typeface="Arial"/>
                <a:cs typeface="Arial"/>
              </a:defRPr>
            </a:lvl4pPr>
            <a:lvl5pPr>
              <a:defRPr sz="1275" b="0">
                <a:solidFill>
                  <a:srgbClr val="D9CBC9"/>
                </a:solidFill>
                <a:latin typeface="Arial"/>
                <a:ea typeface="Arial"/>
                <a:cs typeface="Arial"/>
              </a:defRPr>
            </a:lvl5pPr>
            <a:lvl6pPr>
              <a:defRPr sz="1275" b="0">
                <a:solidFill>
                  <a:srgbClr val="D9CBC9"/>
                </a:solidFill>
                <a:latin typeface="Arial"/>
                <a:ea typeface="Arial"/>
                <a:cs typeface="Arial"/>
              </a:defRPr>
            </a:lvl6pPr>
            <a:lvl7pPr>
              <a:defRPr sz="1275" b="0">
                <a:solidFill>
                  <a:srgbClr val="D9CBC9"/>
                </a:solidFill>
                <a:latin typeface="Arial"/>
                <a:ea typeface="Arial"/>
                <a:cs typeface="Arial"/>
              </a:defRPr>
            </a:lvl7pPr>
            <a:lvl8pPr>
              <a:defRPr sz="1275" b="0">
                <a:solidFill>
                  <a:srgbClr val="D9CBC9"/>
                </a:solidFill>
                <a:latin typeface="Arial"/>
                <a:ea typeface="Arial"/>
                <a:cs typeface="Arial"/>
              </a:defRPr>
            </a:lvl8pPr>
            <a:lvl9pPr>
              <a:defRPr sz="1275" b="0">
                <a:solidFill>
                  <a:srgbClr val="D9CBC9"/>
                </a:solidFill>
                <a:latin typeface="Arial"/>
                <a:ea typeface="Arial"/>
                <a:cs typeface="Arial"/>
              </a:defRPr>
            </a:lvl9pPr>
          </a:lstStyle>
          <a:p xmlns:a="http://schemas.openxmlformats.org/drawingml/2006/main">
            <a:pPr>
              <a:defRPr sz="1275" b="0">
                <a:solidFill>
                  <a:srgbClr val="D9CBC9"/>
                </a:solidFill>
                <a:latin typeface="Arial"/>
                <a:ea typeface="Arial"/>
                <a:cs typeface="Arial"/>
              </a:defRPr>
            </a:pPr>
            <a:r>
              <a:rPr sz="1275" b="0">
                <a:solidFill>
                  <a:srgbClr val="D9CBC9"/>
                </a:solidFill>
                <a:latin typeface="Arial"/>
                <a:ea typeface="Arial"/>
                <a:cs typeface="Arial"/>
              </a:rPr>
              <a:t>08</a:t>
            </a:r>
          </a:p>
        </p:txBody>
      </p:sp>
      <p:sp>
        <p:nvSpPr>
          <p:cNvPr id="3" name="title">
            <a:extLst xmlns:a="http://schemas.openxmlformats.org/drawingml/2006/main">
              <a:ext uri="{FF2B5EF4-FFF2-40B4-BE49-F238E27FC236}">
                <a16:creationId xmlns:a16="http://schemas.microsoft.com/office/drawing/2014/main" id="{1F6987CF-B59A-4378-8B40-818749BC10FF}"/>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FFFFFF"/>
                </a:solidFill>
                <a:latin typeface="Arial"/>
                <a:ea typeface="Arial"/>
                <a:cs typeface="Arial"/>
              </a:defRPr>
            </a:defPPr>
            <a:lvl1pPr>
              <a:defRPr sz="3600" b="1">
                <a:solidFill>
                  <a:srgbClr val="FFFFFF"/>
                </a:solidFill>
                <a:latin typeface="Arial"/>
                <a:ea typeface="Arial"/>
                <a:cs typeface="Arial"/>
              </a:defRPr>
            </a:lvl1pPr>
            <a:lvl2pPr>
              <a:defRPr sz="3600" b="1">
                <a:solidFill>
                  <a:srgbClr val="FFFFFF"/>
                </a:solidFill>
                <a:latin typeface="Arial"/>
                <a:ea typeface="Arial"/>
                <a:cs typeface="Arial"/>
              </a:defRPr>
            </a:lvl2pPr>
            <a:lvl3pPr>
              <a:defRPr sz="3600" b="1">
                <a:solidFill>
                  <a:srgbClr val="FFFFFF"/>
                </a:solidFill>
                <a:latin typeface="Arial"/>
                <a:ea typeface="Arial"/>
                <a:cs typeface="Arial"/>
              </a:defRPr>
            </a:lvl3pPr>
            <a:lvl4pPr>
              <a:defRPr sz="3600" b="1">
                <a:solidFill>
                  <a:srgbClr val="FFFFFF"/>
                </a:solidFill>
                <a:latin typeface="Arial"/>
                <a:ea typeface="Arial"/>
                <a:cs typeface="Arial"/>
              </a:defRPr>
            </a:lvl4pPr>
            <a:lvl5pPr>
              <a:defRPr sz="3600" b="1">
                <a:solidFill>
                  <a:srgbClr val="FFFFFF"/>
                </a:solidFill>
                <a:latin typeface="Arial"/>
                <a:ea typeface="Arial"/>
                <a:cs typeface="Arial"/>
              </a:defRPr>
            </a:lvl5pPr>
            <a:lvl6pPr>
              <a:defRPr sz="3600" b="1">
                <a:solidFill>
                  <a:srgbClr val="FFFFFF"/>
                </a:solidFill>
                <a:latin typeface="Arial"/>
                <a:ea typeface="Arial"/>
                <a:cs typeface="Arial"/>
              </a:defRPr>
            </a:lvl6pPr>
            <a:lvl7pPr>
              <a:defRPr sz="3600" b="1">
                <a:solidFill>
                  <a:srgbClr val="FFFFFF"/>
                </a:solidFill>
                <a:latin typeface="Arial"/>
                <a:ea typeface="Arial"/>
                <a:cs typeface="Arial"/>
              </a:defRPr>
            </a:lvl7pPr>
            <a:lvl8pPr>
              <a:defRPr sz="3600" b="1">
                <a:solidFill>
                  <a:srgbClr val="FFFFFF"/>
                </a:solidFill>
                <a:latin typeface="Arial"/>
                <a:ea typeface="Arial"/>
                <a:cs typeface="Arial"/>
              </a:defRPr>
            </a:lvl8pPr>
            <a:lvl9pPr>
              <a:defRPr sz="3600" b="1">
                <a:solidFill>
                  <a:srgbClr val="FFFFFF"/>
                </a:solidFill>
                <a:latin typeface="Arial"/>
                <a:ea typeface="Arial"/>
                <a:cs typeface="Arial"/>
              </a:defRPr>
            </a:lvl9pPr>
          </a:lstStyle>
          <a:p xmlns:a="http://schemas.openxmlformats.org/drawingml/2006/main">
            <a:pPr>
              <a:defRPr sz="3600" b="1">
                <a:solidFill>
                  <a:srgbClr val="FFFFFF"/>
                </a:solidFill>
                <a:latin typeface="Arial"/>
                <a:ea typeface="Arial"/>
                <a:cs typeface="Arial"/>
              </a:defRPr>
            </a:pPr>
            <a:r>
              <a:rPr sz="3600" b="1">
                <a:solidFill>
                  <a:srgbClr val="FFFFFF"/>
                </a:solidFill>
                <a:latin typeface="Arial"/>
                <a:ea typeface="Arial"/>
                <a:cs typeface="Arial"/>
              </a:rPr>
              <a:t>Free local tools</a:t>
            </a:r>
          </a:p>
        </p:txBody>
      </p:sp>
      <p:sp>
        <p:nvSpPr>
          <p:cNvPr id="4" name="Planned paid services">
            <a:extLst xmlns:a="http://schemas.openxmlformats.org/drawingml/2006/main">
              <a:ext uri="{FF2B5EF4-FFF2-40B4-BE49-F238E27FC236}">
                <a16:creationId xmlns:a16="http://schemas.microsoft.com/office/drawing/2014/main" id="{FFF4395D-A81F-4B05-8CED-6814DB9F73C0}"/>
              </a:ext>
            </a:extLst>
          </p:cNvPr>
          <p:cNvSpPr>
            <a:spLocks xmlns:a="http://schemas.openxmlformats.org/drawingml/2006/main" noGrp="1"/>
          </p:cNvSpPr>
          <p:nvPr/>
        </p:nvSpPr>
        <p:spPr>
          <a:xfrm xmlns:a="http://schemas.openxmlformats.org/drawingml/2006/main">
            <a:off x="685800" y="2619375"/>
            <a:ext cx="10477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300" b="1">
                <a:solidFill>
                  <a:srgbClr val="FFFFFF"/>
                </a:solidFill>
                <a:latin typeface="Arial"/>
                <a:ea typeface="Arial"/>
                <a:cs typeface="Arial"/>
              </a:defRPr>
            </a:defPPr>
            <a:lvl1pPr>
              <a:defRPr sz="3300" b="1">
                <a:solidFill>
                  <a:srgbClr val="FFFFFF"/>
                </a:solidFill>
                <a:latin typeface="Arial"/>
                <a:ea typeface="Arial"/>
                <a:cs typeface="Arial"/>
              </a:defRPr>
            </a:lvl1pPr>
            <a:lvl2pPr>
              <a:defRPr sz="3300" b="1">
                <a:solidFill>
                  <a:srgbClr val="FFFFFF"/>
                </a:solidFill>
                <a:latin typeface="Arial"/>
                <a:ea typeface="Arial"/>
                <a:cs typeface="Arial"/>
              </a:defRPr>
            </a:lvl2pPr>
            <a:lvl3pPr>
              <a:defRPr sz="3300" b="1">
                <a:solidFill>
                  <a:srgbClr val="FFFFFF"/>
                </a:solidFill>
                <a:latin typeface="Arial"/>
                <a:ea typeface="Arial"/>
                <a:cs typeface="Arial"/>
              </a:defRPr>
            </a:lvl3pPr>
            <a:lvl4pPr>
              <a:defRPr sz="3300" b="1">
                <a:solidFill>
                  <a:srgbClr val="FFFFFF"/>
                </a:solidFill>
                <a:latin typeface="Arial"/>
                <a:ea typeface="Arial"/>
                <a:cs typeface="Arial"/>
              </a:defRPr>
            </a:lvl4pPr>
            <a:lvl5pPr>
              <a:defRPr sz="3300" b="1">
                <a:solidFill>
                  <a:srgbClr val="FFFFFF"/>
                </a:solidFill>
                <a:latin typeface="Arial"/>
                <a:ea typeface="Arial"/>
                <a:cs typeface="Arial"/>
              </a:defRPr>
            </a:lvl5pPr>
            <a:lvl6pPr>
              <a:defRPr sz="3300" b="1">
                <a:solidFill>
                  <a:srgbClr val="FFFFFF"/>
                </a:solidFill>
                <a:latin typeface="Arial"/>
                <a:ea typeface="Arial"/>
                <a:cs typeface="Arial"/>
              </a:defRPr>
            </a:lvl6pPr>
            <a:lvl7pPr>
              <a:defRPr sz="3300" b="1">
                <a:solidFill>
                  <a:srgbClr val="FFFFFF"/>
                </a:solidFill>
                <a:latin typeface="Arial"/>
                <a:ea typeface="Arial"/>
                <a:cs typeface="Arial"/>
              </a:defRPr>
            </a:lvl7pPr>
            <a:lvl8pPr>
              <a:defRPr sz="3300" b="1">
                <a:solidFill>
                  <a:srgbClr val="FFFFFF"/>
                </a:solidFill>
                <a:latin typeface="Arial"/>
                <a:ea typeface="Arial"/>
                <a:cs typeface="Arial"/>
              </a:defRPr>
            </a:lvl8pPr>
            <a:lvl9pPr>
              <a:defRPr sz="3300" b="1">
                <a:solidFill>
                  <a:srgbClr val="FFFFFF"/>
                </a:solidFill>
                <a:latin typeface="Arial"/>
                <a:ea typeface="Arial"/>
                <a:cs typeface="Arial"/>
              </a:defRPr>
            </a:lvl9pPr>
          </a:lstStyle>
          <a:p xmlns:a="http://schemas.openxmlformats.org/drawingml/2006/main">
            <a:pPr>
              <a:defRPr sz="3300" b="1">
                <a:solidFill>
                  <a:srgbClr val="FFFFFF"/>
                </a:solidFill>
                <a:latin typeface="Arial"/>
                <a:ea typeface="Arial"/>
                <a:cs typeface="Arial"/>
              </a:defRPr>
            </a:pPr>
            <a:r>
              <a:rPr sz="3300" b="1">
                <a:solidFill>
                  <a:srgbClr val="FFFFFF"/>
                </a:solidFill>
                <a:latin typeface="Arial"/>
                <a:ea typeface="Arial"/>
                <a:cs typeface="Arial"/>
              </a:rPr>
              <a:t>Planned paid services</a:t>
            </a:r>
          </a:p>
        </p:txBody>
      </p:sp>
      <p:sp>
        <p:nvSpPr>
          <p:cNvPr id="5" name="Managed sync and background reviews.&#10;Pre">
            <a:extLst xmlns:a="http://schemas.openxmlformats.org/drawingml/2006/main">
              <a:ext uri="{FF2B5EF4-FFF2-40B4-BE49-F238E27FC236}">
                <a16:creationId xmlns:a16="http://schemas.microsoft.com/office/drawing/2014/main" id="{1BE214D9-68CF-43AF-B894-C7D9551FAD9F}"/>
              </a:ext>
            </a:extLst>
          </p:cNvPr>
          <p:cNvSpPr>
            <a:spLocks xmlns:a="http://schemas.openxmlformats.org/drawingml/2006/main" noGrp="1"/>
          </p:cNvSpPr>
          <p:nvPr/>
        </p:nvSpPr>
        <p:spPr>
          <a:xfrm xmlns:a="http://schemas.openxmlformats.org/drawingml/2006/main">
            <a:off x="685800" y="3533775"/>
            <a:ext cx="9144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175" b="0">
                <a:solidFill>
                  <a:srgbClr val="E7DBD5"/>
                </a:solidFill>
                <a:latin typeface="Arial"/>
                <a:ea typeface="Arial"/>
                <a:cs typeface="Arial"/>
              </a:defRPr>
            </a:defPPr>
            <a:lvl1pPr>
              <a:defRPr sz="2175" b="0">
                <a:solidFill>
                  <a:srgbClr val="E7DBD5"/>
                </a:solidFill>
                <a:latin typeface="Arial"/>
                <a:ea typeface="Arial"/>
                <a:cs typeface="Arial"/>
              </a:defRPr>
            </a:lvl1pPr>
            <a:lvl2pPr>
              <a:defRPr sz="2175" b="0">
                <a:solidFill>
                  <a:srgbClr val="E7DBD5"/>
                </a:solidFill>
                <a:latin typeface="Arial"/>
                <a:ea typeface="Arial"/>
                <a:cs typeface="Arial"/>
              </a:defRPr>
            </a:lvl2pPr>
            <a:lvl3pPr>
              <a:defRPr sz="2175" b="0">
                <a:solidFill>
                  <a:srgbClr val="E7DBD5"/>
                </a:solidFill>
                <a:latin typeface="Arial"/>
                <a:ea typeface="Arial"/>
                <a:cs typeface="Arial"/>
              </a:defRPr>
            </a:lvl3pPr>
            <a:lvl4pPr>
              <a:defRPr sz="2175" b="0">
                <a:solidFill>
                  <a:srgbClr val="E7DBD5"/>
                </a:solidFill>
                <a:latin typeface="Arial"/>
                <a:ea typeface="Arial"/>
                <a:cs typeface="Arial"/>
              </a:defRPr>
            </a:lvl4pPr>
            <a:lvl5pPr>
              <a:defRPr sz="2175" b="0">
                <a:solidFill>
                  <a:srgbClr val="E7DBD5"/>
                </a:solidFill>
                <a:latin typeface="Arial"/>
                <a:ea typeface="Arial"/>
                <a:cs typeface="Arial"/>
              </a:defRPr>
            </a:lvl5pPr>
            <a:lvl6pPr>
              <a:defRPr sz="2175" b="0">
                <a:solidFill>
                  <a:srgbClr val="E7DBD5"/>
                </a:solidFill>
                <a:latin typeface="Arial"/>
                <a:ea typeface="Arial"/>
                <a:cs typeface="Arial"/>
              </a:defRPr>
            </a:lvl6pPr>
            <a:lvl7pPr>
              <a:defRPr sz="2175" b="0">
                <a:solidFill>
                  <a:srgbClr val="E7DBD5"/>
                </a:solidFill>
                <a:latin typeface="Arial"/>
                <a:ea typeface="Arial"/>
                <a:cs typeface="Arial"/>
              </a:defRPr>
            </a:lvl7pPr>
            <a:lvl8pPr>
              <a:defRPr sz="2175" b="0">
                <a:solidFill>
                  <a:srgbClr val="E7DBD5"/>
                </a:solidFill>
                <a:latin typeface="Arial"/>
                <a:ea typeface="Arial"/>
                <a:cs typeface="Arial"/>
              </a:defRPr>
            </a:lvl8pPr>
            <a:lvl9pPr>
              <a:defRPr sz="2175" b="0">
                <a:solidFill>
                  <a:srgbClr val="E7DBD5"/>
                </a:solidFill>
                <a:latin typeface="Arial"/>
                <a:ea typeface="Arial"/>
                <a:cs typeface="Arial"/>
              </a:defRPr>
            </a:lvl9pPr>
          </a:lstStyle>
          <a:p xmlns:a="http://schemas.openxmlformats.org/drawingml/2006/main">
            <a:pPr>
              <a:defRPr sz="2175" b="0">
                <a:solidFill>
                  <a:srgbClr val="E7DBD5"/>
                </a:solidFill>
                <a:latin typeface="Arial"/>
                <a:ea typeface="Arial"/>
                <a:cs typeface="Arial"/>
              </a:defRPr>
            </a:pPr>
            <a:r>
              <a:rPr sz="2175" b="0">
                <a:solidFill>
                  <a:srgbClr val="E7DBD5"/>
                </a:solidFill>
                <a:latin typeface="Arial"/>
                <a:ea typeface="Arial"/>
                <a:cs typeface="Arial"/>
              </a:rPr>
              <a:t>Managed sync and background reviews.</a:t>
            </a:r>
          </a:p>
          <a:p xmlns:a="http://schemas.openxmlformats.org/drawingml/2006/main">
            <a:pPr>
              <a:defRPr sz="2175" b="0">
                <a:solidFill>
                  <a:srgbClr val="E7DBD5"/>
                </a:solidFill>
                <a:latin typeface="Arial"/>
                <a:ea typeface="Arial"/>
                <a:cs typeface="Arial"/>
              </a:defRPr>
            </a:pPr>
            <a:r>
              <a:rPr sz="2175" b="0">
                <a:solidFill>
                  <a:srgbClr val="E7DBD5"/>
                </a:solidFill>
                <a:latin typeface="Arial"/>
                <a:ea typeface="Arial"/>
                <a:cs typeface="Arial"/>
              </a:rPr>
              <a:t>Premium methods later.</a:t>
            </a:r>
          </a:p>
        </p:txBody>
      </p:sp>
      <p:sp>
        <p:nvSpPr>
          <p:cNvPr id="6" name="Pilot users + Robinhood ecosystem suppor">
            <a:extLst xmlns:a="http://schemas.openxmlformats.org/drawingml/2006/main">
              <a:ext uri="{FF2B5EF4-FFF2-40B4-BE49-F238E27FC236}">
                <a16:creationId xmlns:a16="http://schemas.microsoft.com/office/drawing/2014/main" id="{F99059AC-3303-448A-9409-BC4D45423325}"/>
              </a:ext>
            </a:extLst>
          </p:cNvPr>
          <p:cNvSpPr>
            <a:spLocks xmlns:a="http://schemas.openxmlformats.org/drawingml/2006/main" noGrp="1"/>
          </p:cNvSpPr>
          <p:nvPr/>
        </p:nvSpPr>
        <p:spPr>
          <a:xfrm xmlns:a="http://schemas.openxmlformats.org/drawingml/2006/main">
            <a:off x="685800" y="5153025"/>
            <a:ext cx="105727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2475" b="1">
                <a:solidFill>
                  <a:srgbClr val="FFFFFF"/>
                </a:solidFill>
                <a:latin typeface="Arial"/>
                <a:ea typeface="Arial"/>
                <a:cs typeface="Arial"/>
              </a:defRPr>
            </a:defPPr>
            <a:lvl1pPr>
              <a:defRPr sz="2475" b="1">
                <a:solidFill>
                  <a:srgbClr val="FFFFFF"/>
                </a:solidFill>
                <a:latin typeface="Arial"/>
                <a:ea typeface="Arial"/>
                <a:cs typeface="Arial"/>
              </a:defRPr>
            </a:lvl1pPr>
            <a:lvl2pPr>
              <a:defRPr sz="2475" b="1">
                <a:solidFill>
                  <a:srgbClr val="FFFFFF"/>
                </a:solidFill>
                <a:latin typeface="Arial"/>
                <a:ea typeface="Arial"/>
                <a:cs typeface="Arial"/>
              </a:defRPr>
            </a:lvl2pPr>
            <a:lvl3pPr>
              <a:defRPr sz="2475" b="1">
                <a:solidFill>
                  <a:srgbClr val="FFFFFF"/>
                </a:solidFill>
                <a:latin typeface="Arial"/>
                <a:ea typeface="Arial"/>
                <a:cs typeface="Arial"/>
              </a:defRPr>
            </a:lvl3pPr>
            <a:lvl4pPr>
              <a:defRPr sz="2475" b="1">
                <a:solidFill>
                  <a:srgbClr val="FFFFFF"/>
                </a:solidFill>
                <a:latin typeface="Arial"/>
                <a:ea typeface="Arial"/>
                <a:cs typeface="Arial"/>
              </a:defRPr>
            </a:lvl4pPr>
            <a:lvl5pPr>
              <a:defRPr sz="2475" b="1">
                <a:solidFill>
                  <a:srgbClr val="FFFFFF"/>
                </a:solidFill>
                <a:latin typeface="Arial"/>
                <a:ea typeface="Arial"/>
                <a:cs typeface="Arial"/>
              </a:defRPr>
            </a:lvl5pPr>
            <a:lvl6pPr>
              <a:defRPr sz="2475" b="1">
                <a:solidFill>
                  <a:srgbClr val="FFFFFF"/>
                </a:solidFill>
                <a:latin typeface="Arial"/>
                <a:ea typeface="Arial"/>
                <a:cs typeface="Arial"/>
              </a:defRPr>
            </a:lvl6pPr>
            <a:lvl7pPr>
              <a:defRPr sz="2475" b="1">
                <a:solidFill>
                  <a:srgbClr val="FFFFFF"/>
                </a:solidFill>
                <a:latin typeface="Arial"/>
                <a:ea typeface="Arial"/>
                <a:cs typeface="Arial"/>
              </a:defRPr>
            </a:lvl7pPr>
            <a:lvl8pPr>
              <a:defRPr sz="2475" b="1">
                <a:solidFill>
                  <a:srgbClr val="FFFFFF"/>
                </a:solidFill>
                <a:latin typeface="Arial"/>
                <a:ea typeface="Arial"/>
                <a:cs typeface="Arial"/>
              </a:defRPr>
            </a:lvl8pPr>
            <a:lvl9pPr>
              <a:defRPr sz="2475" b="1">
                <a:solidFill>
                  <a:srgbClr val="FFFFFF"/>
                </a:solidFill>
                <a:latin typeface="Arial"/>
                <a:ea typeface="Arial"/>
                <a:cs typeface="Arial"/>
              </a:defRPr>
            </a:lvl9pPr>
          </a:lstStyle>
          <a:p xmlns:a="http://schemas.openxmlformats.org/drawingml/2006/main">
            <a:pPr>
              <a:defRPr sz="2475" b="1">
                <a:solidFill>
                  <a:srgbClr val="FFFFFF"/>
                </a:solidFill>
                <a:latin typeface="Arial"/>
                <a:ea typeface="Arial"/>
                <a:cs typeface="Arial"/>
              </a:defRPr>
            </a:pPr>
            <a:r>
              <a:rPr sz="2475" b="1">
                <a:solidFill>
                  <a:srgbClr val="FFFFFF"/>
                </a:solidFill>
                <a:latin typeface="Arial"/>
                <a:ea typeface="Arial"/>
                <a:cs typeface="Arial"/>
              </a:rPr>
              <a:t>Pilot users + Robinhood ecosystem support</a:t>
            </a:r>
          </a:p>
        </p:txBody>
      </p:sp>
      <p:sp>
        <p:nvSpPr>
          <p:cNvPr id="7" name="angbao.money">
            <a:extLst xmlns:a="http://schemas.openxmlformats.org/drawingml/2006/main">
              <a:ext uri="{FF2B5EF4-FFF2-40B4-BE49-F238E27FC236}">
                <a16:creationId xmlns:a16="http://schemas.microsoft.com/office/drawing/2014/main" id="{394F328B-43AA-471D-B65A-AFF0E3A9F7C8}"/>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D9CBC9"/>
                </a:solidFill>
                <a:latin typeface="Arial"/>
                <a:ea typeface="Arial"/>
                <a:cs typeface="Arial"/>
              </a:defRPr>
            </a:defPPr>
            <a:lvl1pPr>
              <a:defRPr sz="1275" b="0">
                <a:solidFill>
                  <a:srgbClr val="D9CBC9"/>
                </a:solidFill>
                <a:latin typeface="Arial"/>
                <a:ea typeface="Arial"/>
                <a:cs typeface="Arial"/>
              </a:defRPr>
            </a:lvl1pPr>
            <a:lvl2pPr>
              <a:defRPr sz="1275" b="0">
                <a:solidFill>
                  <a:srgbClr val="D9CBC9"/>
                </a:solidFill>
                <a:latin typeface="Arial"/>
                <a:ea typeface="Arial"/>
                <a:cs typeface="Arial"/>
              </a:defRPr>
            </a:lvl2pPr>
            <a:lvl3pPr>
              <a:defRPr sz="1275" b="0">
                <a:solidFill>
                  <a:srgbClr val="D9CBC9"/>
                </a:solidFill>
                <a:latin typeface="Arial"/>
                <a:ea typeface="Arial"/>
                <a:cs typeface="Arial"/>
              </a:defRPr>
            </a:lvl3pPr>
            <a:lvl4pPr>
              <a:defRPr sz="1275" b="0">
                <a:solidFill>
                  <a:srgbClr val="D9CBC9"/>
                </a:solidFill>
                <a:latin typeface="Arial"/>
                <a:ea typeface="Arial"/>
                <a:cs typeface="Arial"/>
              </a:defRPr>
            </a:lvl4pPr>
            <a:lvl5pPr>
              <a:defRPr sz="1275" b="0">
                <a:solidFill>
                  <a:srgbClr val="D9CBC9"/>
                </a:solidFill>
                <a:latin typeface="Arial"/>
                <a:ea typeface="Arial"/>
                <a:cs typeface="Arial"/>
              </a:defRPr>
            </a:lvl5pPr>
            <a:lvl6pPr>
              <a:defRPr sz="1275" b="0">
                <a:solidFill>
                  <a:srgbClr val="D9CBC9"/>
                </a:solidFill>
                <a:latin typeface="Arial"/>
                <a:ea typeface="Arial"/>
                <a:cs typeface="Arial"/>
              </a:defRPr>
            </a:lvl6pPr>
            <a:lvl7pPr>
              <a:defRPr sz="1275" b="0">
                <a:solidFill>
                  <a:srgbClr val="D9CBC9"/>
                </a:solidFill>
                <a:latin typeface="Arial"/>
                <a:ea typeface="Arial"/>
                <a:cs typeface="Arial"/>
              </a:defRPr>
            </a:lvl7pPr>
            <a:lvl8pPr>
              <a:defRPr sz="1275" b="0">
                <a:solidFill>
                  <a:srgbClr val="D9CBC9"/>
                </a:solidFill>
                <a:latin typeface="Arial"/>
                <a:ea typeface="Arial"/>
                <a:cs typeface="Arial"/>
              </a:defRPr>
            </a:lvl8pPr>
            <a:lvl9pPr>
              <a:defRPr sz="1275" b="0">
                <a:solidFill>
                  <a:srgbClr val="D9CBC9"/>
                </a:solidFill>
                <a:latin typeface="Arial"/>
                <a:ea typeface="Arial"/>
                <a:cs typeface="Arial"/>
              </a:defRPr>
            </a:lvl9pPr>
          </a:lstStyle>
          <a:p xmlns:a="http://schemas.openxmlformats.org/drawingml/2006/main">
            <a:pPr>
              <a:defRPr sz="1275" b="0">
                <a:solidFill>
                  <a:srgbClr val="D9CBC9"/>
                </a:solidFill>
                <a:latin typeface="Arial"/>
                <a:ea typeface="Arial"/>
                <a:cs typeface="Arial"/>
              </a:defRPr>
            </a:pPr>
            <a:r>
              <a:rPr sz="1275" b="0">
                <a:solidFill>
                  <a:srgbClr val="D9CBC9"/>
                </a:solidFill>
                <a:latin typeface="Arial"/>
                <a:ea typeface="Arial"/>
                <a:cs typeface="Arial"/>
              </a:rPr>
              <a:t>angbao.money</a:t>
            </a:r>
          </a:p>
        </p:txBody>
      </p:sp>
    </p:spTree>
    <p:extLst>
      <p:ext uri="{BB962C8B-B14F-4D97-AF65-F5344CB8AC3E}">
        <p14:creationId xmlns:p14="http://schemas.microsoft.com/office/powerpoint/2010/main" val="2079952318"/>
      </p:ext>
    </p:extLst>
  </p:cSld>
</p:sld>
</file>

<file path=ppt/slides/slide9.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337FC39D-6A4F-4831-9727-F723827DA488}"/>
              </a:ext>
            </a:extLst>
          </p:cNvPr>
          <p:cNvPicPr>
            <a:picLocks xmlns:a="http://schemas.openxmlformats.org/drawingml/2006/main" noChangeAspect="1"/>
          </p:cNvPicPr>
          <p:nvPr/>
        </p:nvPicPr>
        <p:blipFill>
          <a:blip xmlns:r="http://schemas.openxmlformats.org/officeDocument/2006/relationships" xmlns:a="http://schemas.openxmlformats.org/drawingml/2006/main" r:embed="Re159ea65ef654326"/>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09">
            <a:extLst xmlns:a="http://schemas.openxmlformats.org/drawingml/2006/main">
              <a:ext uri="{FF2B5EF4-FFF2-40B4-BE49-F238E27FC236}">
                <a16:creationId xmlns:a16="http://schemas.microsoft.com/office/drawing/2014/main" id="{E302E2B2-4B5A-47F5-8001-488465FAF28F}"/>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09</a:t>
            </a:r>
          </a:p>
        </p:txBody>
      </p:sp>
      <p:sp>
        <p:nvSpPr>
          <p:cNvPr id="3" name="title">
            <a:extLst xmlns:a="http://schemas.openxmlformats.org/drawingml/2006/main">
              <a:ext uri="{FF2B5EF4-FFF2-40B4-BE49-F238E27FC236}">
                <a16:creationId xmlns:a16="http://schemas.microsoft.com/office/drawing/2014/main" id="{DAA4FD3F-9702-4447-818F-6039E72BBD30}"/>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Product canvas</a:t>
            </a:r>
          </a:p>
        </p:txBody>
      </p:sp>
      <p:graphicFrame>
        <p:nvGraphicFramePr>
          <p:cNvPr id="4" name="">
            <a:extLst xmlns:a="http://schemas.openxmlformats.org/drawingml/2006/main">
              <a:ext uri="{FF2B5EF4-FFF2-40B4-BE49-F238E27FC236}">
                <a16:creationId xmlns:a16="http://schemas.microsoft.com/office/drawing/2014/main" id="{366CDE87-434B-45D8-BFE8-57DB2C37AFAA}"/>
              </a:ext>
            </a:extLst>
          </p:cNvPr>
          <p:cNvGraphicFramePr/>
          <p:nvPr/>
        </p:nvGraphicFramePr>
        <p:xfrm>
          <a:off xmlns:a="http://schemas.openxmlformats.org/drawingml/2006/main" x="685800" y="2400300"/>
          <a:ext xmlns:a="http://schemas.openxmlformats.org/drawingml/2006/main" cx="10820400" cy="3314700"/>
        </p:xfrm>
        <a:graphic xmlns:a="http://schemas.openxmlformats.org/drawingml/2006/main">
          <a:graphicData uri="http://schemas.openxmlformats.org/drawingml/2006/table">
            <a:tbl>
              <a:tblPr firstRow="0" bandRow="0"/>
              <a:tblGrid>
                <a:gridCol w="3105150"/>
                <a:gridCol w="7715250"/>
              </a:tblGrid>
              <a:tr h="414338">
                <a:tc>
                  <a:txBody>
                    <a:bodyPr lIns="114300" tIns="114300" rIns="114300" bIns="114300"/>
                    <a:lstStyle/>
                    <a:p>
                      <a:r>
                        <a:rPr sz="1500" b="1">
                          <a:solidFill>
                            <a:srgbClr val="A52B32"/>
                          </a:solidFill>
                          <a:latin typeface="Arial"/>
                          <a:ea typeface="Arial"/>
                          <a:cs typeface="Arial"/>
                        </a:rPr>
                        <a:t>Who is This For</a:t>
                      </a:r>
                    </a:p>
                  </a:txBody>
                  <a:tcPr marL="91440" marR="91440" marT="45720" marB="45720">
                    <a:lnL w="9525">
                      <a:solidFill>
                        <a:srgbClr val="E8DCD2"/>
                      </a:solidFill>
                      <a:prstDash val="solid"/>
                    </a:lnL>
                    <a:lnR w="9525">
                      <a:solidFill>
                        <a:srgbClr val="E8DCD2"/>
                      </a:solidFill>
                      <a:prstDash val="solid"/>
                    </a:lnR>
                    <a:lnT w="9525">
                      <a:solidFill>
                        <a:srgbClr val="E8DCD2"/>
                      </a:solidFill>
                      <a:prstDash val="solid"/>
                    </a:lnT>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Personal-agent users with a recurring financial review.</a:t>
                      </a:r>
                    </a:p>
                  </a:txBody>
                  <a:tcPr marL="91440" marR="91440" marT="45720" marB="45720">
                    <a:lnR w="9525">
                      <a:solidFill>
                        <a:srgbClr val="E8DCD2"/>
                      </a:solidFill>
                      <a:prstDash val="solid"/>
                    </a:lnR>
                    <a:lnT w="9525">
                      <a:solidFill>
                        <a:srgbClr val="E8DCD2"/>
                      </a:solidFill>
                      <a:prstDash val="solid"/>
                    </a:lnT>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What They Do Today</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Rebuild context and rules across accounts and agent chats.</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The Wedge</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Useful local review, saved decisions and return. No signup.</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Why Now</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Personal agents can reason. Finance still needs context and control.</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Alternatives and Gaps</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Typed portfolio records, repeatable methods and linked receipts.</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Why Onchain, Why Arbitrum</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Robinhood Chain anchors decisions. Private context stays offchain.</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First 5-10 Users</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Five opt-in personal-agent users, then self-serve installation.</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Ship This Weekend</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Research, portfolio proposal, approved testnet checkpoint, return.</a:t>
                      </a:r>
                    </a:p>
                  </a:txBody>
                  <a:tcPr marL="91440" marR="91440" marT="45720" marB="45720">
                    <a:lnR w="9525">
                      <a:solidFill>
                        <a:srgbClr val="E8DCD2"/>
                      </a:solidFill>
                      <a:prstDash val="solid"/>
                    </a:lnR>
                    <a:lnB w="9525">
                      <a:solidFill>
                        <a:srgbClr val="E8DCD2"/>
                      </a:solidFill>
                      <a:prstDash val="solid"/>
                    </a:lnB>
                    <a:solidFill>
                      <a:srgbClr val="F5F0E8"/>
                    </a:solidFill>
                  </a:tcPr>
                </a:tc>
              </a:tr>
            </a:tbl>
          </a:graphicData>
        </a:graphic>
      </p:graphicFrame>
      <p:sp>
        <p:nvSpPr>
          <p:cNvPr id="5" name="Supporting canvas. The main pitch ends o">
            <a:extLst xmlns:a="http://schemas.openxmlformats.org/drawingml/2006/main">
              <a:ext uri="{FF2B5EF4-FFF2-40B4-BE49-F238E27FC236}">
                <a16:creationId xmlns:a16="http://schemas.microsoft.com/office/drawing/2014/main" id="{8258B5F8-257D-4501-8F61-E0E972035E7B}"/>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Supporting canvas. The main pitch ends on slide 8.</a:t>
            </a:r>
          </a:p>
        </p:txBody>
      </p:sp>
    </p:spTree>
    <p:extLst>
      <p:ext uri="{BB962C8B-B14F-4D97-AF65-F5344CB8AC3E}">
        <p14:creationId xmlns:p14="http://schemas.microsoft.com/office/powerpoint/2010/main" val="2088195401"/>
      </p:ext>
    </p:extLst>
  </p:cSld>
</p:sld>
</file>

<file path=ppt/slides/slide10.xml><?xml version="1.0" encoding="utf-8"?>
<p:sld xmlns:p="http://schemas.openxmlformats.org/presentationml/2006/main">
  <p:cSld>
    <p:bg>
      <p:bgPr>
        <a:solidFill xmlns:a="http://schemas.openxmlformats.org/drawingml/2006/main">
          <a:srgbClr val="F5F0E8"/>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C45DA0C8-F0FB-4A15-A941-26133D3F70A9}"/>
              </a:ext>
            </a:extLst>
          </p:cNvPr>
          <p:cNvPicPr>
            <a:picLocks xmlns:a="http://schemas.openxmlformats.org/drawingml/2006/main" noChangeAspect="1"/>
          </p:cNvPicPr>
          <p:nvPr/>
        </p:nvPicPr>
        <p:blipFill>
          <a:blip xmlns:r="http://schemas.openxmlformats.org/officeDocument/2006/relationships" xmlns:a="http://schemas.openxmlformats.org/drawingml/2006/main" r:embed="Rd87c8efeb6ee4cbb"/>
          <a:stretch xmlns:a="http://schemas.openxmlformats.org/drawingml/2006/main"/>
        </p:blipFill>
        <p:spPr>
          <a:xfrm xmlns:a="http://schemas.openxmlformats.org/drawingml/2006/main">
            <a:off x="685800" y="463083"/>
            <a:ext cx="1447800" cy="340659"/>
          </a:xfrm>
          <a:prstGeom xmlns:a="http://schemas.openxmlformats.org/drawingml/2006/main" prst="rect">
            <a:avLst/>
          </a:prstGeom>
        </p:spPr>
      </p:pic>
      <p:sp>
        <p:nvSpPr>
          <p:cNvPr id="2" name="10">
            <a:extLst xmlns:a="http://schemas.openxmlformats.org/drawingml/2006/main">
              <a:ext uri="{FF2B5EF4-FFF2-40B4-BE49-F238E27FC236}">
                <a16:creationId xmlns:a16="http://schemas.microsoft.com/office/drawing/2014/main" id="{10738ED9-4D87-4CFD-8568-509A5B4BB5A2}"/>
              </a:ext>
            </a:extLst>
          </p:cNvPr>
          <p:cNvSpPr>
            <a:spLocks xmlns:a="http://schemas.openxmlformats.org/drawingml/2006/main" noGrp="1"/>
          </p:cNvSpPr>
          <p:nvPr/>
        </p:nvSpPr>
        <p:spPr>
          <a:xfrm xmlns:a="http://schemas.openxmlformats.org/drawingml/2006/main">
            <a:off x="11163300" y="523875"/>
            <a:ext cx="4191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10</a:t>
            </a:r>
          </a:p>
        </p:txBody>
      </p:sp>
      <p:sp>
        <p:nvSpPr>
          <p:cNvPr id="3" name="title">
            <a:extLst xmlns:a="http://schemas.openxmlformats.org/drawingml/2006/main">
              <a:ext uri="{FF2B5EF4-FFF2-40B4-BE49-F238E27FC236}">
                <a16:creationId xmlns:a16="http://schemas.microsoft.com/office/drawing/2014/main" id="{CE8DF2D6-B595-4BDC-8D0C-4B66DF7867F1}"/>
              </a:ext>
            </a:extLst>
          </p:cNvPr>
          <p:cNvSpPr>
            <a:spLocks xmlns:a="http://schemas.openxmlformats.org/drawingml/2006/main" noGrp="1"/>
          </p:cNvSpPr>
          <p:nvPr/>
        </p:nvSpPr>
        <p:spPr>
          <a:xfrm xmlns:a="http://schemas.openxmlformats.org/drawingml/2006/main">
            <a:off x="685800" y="1219200"/>
            <a:ext cx="108204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3600" b="1">
                <a:solidFill>
                  <a:srgbClr val="292326"/>
                </a:solidFill>
                <a:latin typeface="Arial"/>
                <a:ea typeface="Arial"/>
                <a:cs typeface="Arial"/>
              </a:defRPr>
            </a:defPPr>
            <a:lvl1pPr>
              <a:defRPr sz="3600" b="1">
                <a:solidFill>
                  <a:srgbClr val="292326"/>
                </a:solidFill>
                <a:latin typeface="Arial"/>
                <a:ea typeface="Arial"/>
                <a:cs typeface="Arial"/>
              </a:defRPr>
            </a:lvl1pPr>
            <a:lvl2pPr>
              <a:defRPr sz="3600" b="1">
                <a:solidFill>
                  <a:srgbClr val="292326"/>
                </a:solidFill>
                <a:latin typeface="Arial"/>
                <a:ea typeface="Arial"/>
                <a:cs typeface="Arial"/>
              </a:defRPr>
            </a:lvl2pPr>
            <a:lvl3pPr>
              <a:defRPr sz="3600" b="1">
                <a:solidFill>
                  <a:srgbClr val="292326"/>
                </a:solidFill>
                <a:latin typeface="Arial"/>
                <a:ea typeface="Arial"/>
                <a:cs typeface="Arial"/>
              </a:defRPr>
            </a:lvl3pPr>
            <a:lvl4pPr>
              <a:defRPr sz="3600" b="1">
                <a:solidFill>
                  <a:srgbClr val="292326"/>
                </a:solidFill>
                <a:latin typeface="Arial"/>
                <a:ea typeface="Arial"/>
                <a:cs typeface="Arial"/>
              </a:defRPr>
            </a:lvl4pPr>
            <a:lvl5pPr>
              <a:defRPr sz="3600" b="1">
                <a:solidFill>
                  <a:srgbClr val="292326"/>
                </a:solidFill>
                <a:latin typeface="Arial"/>
                <a:ea typeface="Arial"/>
                <a:cs typeface="Arial"/>
              </a:defRPr>
            </a:lvl5pPr>
            <a:lvl6pPr>
              <a:defRPr sz="3600" b="1">
                <a:solidFill>
                  <a:srgbClr val="292326"/>
                </a:solidFill>
                <a:latin typeface="Arial"/>
                <a:ea typeface="Arial"/>
                <a:cs typeface="Arial"/>
              </a:defRPr>
            </a:lvl6pPr>
            <a:lvl7pPr>
              <a:defRPr sz="3600" b="1">
                <a:solidFill>
                  <a:srgbClr val="292326"/>
                </a:solidFill>
                <a:latin typeface="Arial"/>
                <a:ea typeface="Arial"/>
                <a:cs typeface="Arial"/>
              </a:defRPr>
            </a:lvl7pPr>
            <a:lvl8pPr>
              <a:defRPr sz="3600" b="1">
                <a:solidFill>
                  <a:srgbClr val="292326"/>
                </a:solidFill>
                <a:latin typeface="Arial"/>
                <a:ea typeface="Arial"/>
                <a:cs typeface="Arial"/>
              </a:defRPr>
            </a:lvl8pPr>
            <a:lvl9pPr>
              <a:defRPr sz="3600" b="1">
                <a:solidFill>
                  <a:srgbClr val="292326"/>
                </a:solidFill>
                <a:latin typeface="Arial"/>
                <a:ea typeface="Arial"/>
                <a:cs typeface="Arial"/>
              </a:defRPr>
            </a:lvl9pPr>
          </a:lstStyle>
          <a:p xmlns:a="http://schemas.openxmlformats.org/drawingml/2006/main">
            <a:pPr>
              <a:defRPr sz="3600" b="1">
                <a:solidFill>
                  <a:srgbClr val="292326"/>
                </a:solidFill>
                <a:latin typeface="Arial"/>
                <a:ea typeface="Arial"/>
                <a:cs typeface="Arial"/>
              </a:defRPr>
            </a:pPr>
            <a:r>
              <a:rPr sz="3600" b="1">
                <a:solidFill>
                  <a:srgbClr val="292326"/>
                </a:solidFill>
                <a:latin typeface="Arial"/>
                <a:ea typeface="Arial"/>
                <a:cs typeface="Arial"/>
              </a:rPr>
              <a:t>GTM canvas</a:t>
            </a:r>
          </a:p>
        </p:txBody>
      </p:sp>
      <p:graphicFrame>
        <p:nvGraphicFramePr>
          <p:cNvPr id="4" name="">
            <a:extLst xmlns:a="http://schemas.openxmlformats.org/drawingml/2006/main">
              <a:ext uri="{FF2B5EF4-FFF2-40B4-BE49-F238E27FC236}">
                <a16:creationId xmlns:a16="http://schemas.microsoft.com/office/drawing/2014/main" id="{315810D6-9C33-4B69-A6EC-4F0BAC8AD316}"/>
              </a:ext>
            </a:extLst>
          </p:cNvPr>
          <p:cNvGraphicFramePr/>
          <p:nvPr/>
        </p:nvGraphicFramePr>
        <p:xfrm>
          <a:off xmlns:a="http://schemas.openxmlformats.org/drawingml/2006/main" x="685800" y="2400300"/>
          <a:ext xmlns:a="http://schemas.openxmlformats.org/drawingml/2006/main" cx="10820400" cy="3314700"/>
        </p:xfrm>
        <a:graphic xmlns:a="http://schemas.openxmlformats.org/drawingml/2006/main">
          <a:graphicData uri="http://schemas.openxmlformats.org/drawingml/2006/table">
            <a:tbl>
              <a:tblPr firstRow="0" bandRow="0"/>
              <a:tblGrid>
                <a:gridCol w="3105150"/>
                <a:gridCol w="7715250"/>
              </a:tblGrid>
              <a:tr h="414338">
                <a:tc>
                  <a:txBody>
                    <a:bodyPr lIns="114300" tIns="114300" rIns="114300" bIns="114300"/>
                    <a:lstStyle/>
                    <a:p>
                      <a:r>
                        <a:rPr sz="1500" b="1">
                          <a:solidFill>
                            <a:srgbClr val="A52B32"/>
                          </a:solidFill>
                          <a:latin typeface="Arial"/>
                          <a:ea typeface="Arial"/>
                          <a:cs typeface="Arial"/>
                        </a:rPr>
                        <a:t>Who Buys, Who Uses</a:t>
                      </a:r>
                    </a:p>
                  </a:txBody>
                  <a:tcPr marL="91440" marR="91440" marT="45720" marB="45720">
                    <a:lnL w="9525">
                      <a:solidFill>
                        <a:srgbClr val="E8DCD2"/>
                      </a:solidFill>
                      <a:prstDash val="solid"/>
                    </a:lnL>
                    <a:lnR w="9525">
                      <a:solidFill>
                        <a:srgbClr val="E8DCD2"/>
                      </a:solidFill>
                      <a:prstDash val="solid"/>
                    </a:lnR>
                    <a:lnT w="9525">
                      <a:solidFill>
                        <a:srgbClr val="E8DCD2"/>
                      </a:solidFill>
                      <a:prstDash val="solid"/>
                    </a:lnT>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Individuals use local tools. Managed continuity is planned paid.</a:t>
                      </a:r>
                    </a:p>
                  </a:txBody>
                  <a:tcPr marL="91440" marR="91440" marT="45720" marB="45720">
                    <a:lnR w="9525">
                      <a:solidFill>
                        <a:srgbClr val="E8DCD2"/>
                      </a:solidFill>
                      <a:prstDash val="solid"/>
                    </a:lnR>
                    <a:lnT w="9525">
                      <a:solidFill>
                        <a:srgbClr val="E8DCD2"/>
                      </a:solidFill>
                      <a:prstDash val="solid"/>
                    </a:lnT>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First Reachable Audience</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Personal-agent users with a recurring portfolio or research review.</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3 Distribution Channels</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Founder pilots, agent installation guides and useful methods.</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Core Message, One Sentence</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Give your agent a financial workspace it can pick up again.</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Proof You Need First</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A useful first review, a second cycle and willingness to pay.</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The Intro That Helps</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Returning personal-agent users and a wallet/account engineer.</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5 Named Targets</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RH Chain, Offchain Labs, ZeroDev, OpenClaw, Coinbase. Prospects.</a:t>
                      </a:r>
                    </a:p>
                  </a:txBody>
                  <a:tcPr marL="91440" marR="91440" marT="45720" marB="45720">
                    <a:lnR w="9525">
                      <a:solidFill>
                        <a:srgbClr val="E8DCD2"/>
                      </a:solidFill>
                      <a:prstDash val="solid"/>
                    </a:lnR>
                    <a:lnB w="9525">
                      <a:solidFill>
                        <a:srgbClr val="E8DCD2"/>
                      </a:solidFill>
                      <a:prstDash val="solid"/>
                    </a:lnB>
                    <a:solidFill>
                      <a:srgbClr val="F5F0E8"/>
                    </a:solidFill>
                  </a:tcPr>
                </a:tc>
              </a:tr>
              <a:tr h="414338">
                <a:tc>
                  <a:txBody>
                    <a:bodyPr lIns="114300" tIns="114300" rIns="114300" bIns="114300"/>
                    <a:lstStyle/>
                    <a:p>
                      <a:r>
                        <a:rPr sz="1500" b="1">
                          <a:solidFill>
                            <a:srgbClr val="A52B32"/>
                          </a:solidFill>
                          <a:latin typeface="Arial"/>
                          <a:ea typeface="Arial"/>
                          <a:cs typeface="Arial"/>
                        </a:rPr>
                        <a:t>The Ask This Weekend</a:t>
                      </a:r>
                    </a:p>
                  </a:txBody>
                  <a:tcPr marL="91440" marR="91440" marT="45720" marB="45720">
                    <a:lnL w="9525">
                      <a:solidFill>
                        <a:srgbClr val="E8DCD2"/>
                      </a:solidFill>
                      <a:prstDash val="solid"/>
                    </a:lnL>
                    <a:lnR w="9525">
                      <a:solidFill>
                        <a:srgbClr val="E8DCD2"/>
                      </a:solidFill>
                      <a:prstDash val="solid"/>
                    </a:lnR>
                    <a:lnB w="9525">
                      <a:solidFill>
                        <a:srgbClr val="E8DCD2"/>
                      </a:solidFill>
                      <a:prstDash val="solid"/>
                    </a:lnB>
                    <a:solidFill>
                      <a:srgbClr val="F5F0E8"/>
                    </a:solidFill>
                  </a:tcPr>
                </a:tc>
                <a:tc>
                  <a:txBody>
                    <a:bodyPr lIns="114300" tIns="114300" rIns="114300" bIns="114300"/>
                    <a:lstStyle/>
                    <a:p>
                      <a:r>
                        <a:rPr sz="1500" b="0">
                          <a:solidFill>
                            <a:srgbClr val="292326"/>
                          </a:solidFill>
                          <a:latin typeface="Arial"/>
                          <a:ea typeface="Arial"/>
                          <a:cs typeface="Arial"/>
                        </a:rPr>
                        <a:t>Pilot repeat use and support for the next permission milestone.</a:t>
                      </a:r>
                    </a:p>
                  </a:txBody>
                  <a:tcPr marL="91440" marR="91440" marT="45720" marB="45720">
                    <a:lnR w="9525">
                      <a:solidFill>
                        <a:srgbClr val="E8DCD2"/>
                      </a:solidFill>
                      <a:prstDash val="solid"/>
                    </a:lnR>
                    <a:lnB w="9525">
                      <a:solidFill>
                        <a:srgbClr val="E8DCD2"/>
                      </a:solidFill>
                      <a:prstDash val="solid"/>
                    </a:lnB>
                    <a:solidFill>
                      <a:srgbClr val="F5F0E8"/>
                    </a:solidFill>
                  </a:tcPr>
                </a:tc>
              </a:tr>
            </a:tbl>
          </a:graphicData>
        </a:graphic>
      </p:graphicFrame>
      <p:sp>
        <p:nvSpPr>
          <p:cNvPr id="5" name="Supporting canvas. The main pitch ends o">
            <a:extLst xmlns:a="http://schemas.openxmlformats.org/drawingml/2006/main">
              <a:ext uri="{FF2B5EF4-FFF2-40B4-BE49-F238E27FC236}">
                <a16:creationId xmlns:a16="http://schemas.microsoft.com/office/drawing/2014/main" id="{1E8BDEFE-D9D4-4701-BC9F-AF95855F2F5A}"/>
              </a:ext>
            </a:extLst>
          </p:cNvPr>
          <p:cNvSpPr>
            <a:spLocks xmlns:a="http://schemas.openxmlformats.org/drawingml/2006/main" noGrp="1"/>
          </p:cNvSpPr>
          <p:nvPr/>
        </p:nvSpPr>
        <p:spPr>
          <a:xfrm xmlns:a="http://schemas.openxmlformats.org/drawingml/2006/main">
            <a:off x="685800" y="6296025"/>
            <a:ext cx="10477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defRPr sz="1275" b="0">
                <a:solidFill>
                  <a:srgbClr val="6F5E5F"/>
                </a:solidFill>
                <a:latin typeface="Arial"/>
                <a:ea typeface="Arial"/>
                <a:cs typeface="Arial"/>
              </a:defRPr>
            </a:defPPr>
            <a:lvl1pPr>
              <a:defRPr sz="1275" b="0">
                <a:solidFill>
                  <a:srgbClr val="6F5E5F"/>
                </a:solidFill>
                <a:latin typeface="Arial"/>
                <a:ea typeface="Arial"/>
                <a:cs typeface="Arial"/>
              </a:defRPr>
            </a:lvl1pPr>
            <a:lvl2pPr>
              <a:defRPr sz="1275" b="0">
                <a:solidFill>
                  <a:srgbClr val="6F5E5F"/>
                </a:solidFill>
                <a:latin typeface="Arial"/>
                <a:ea typeface="Arial"/>
                <a:cs typeface="Arial"/>
              </a:defRPr>
            </a:lvl2pPr>
            <a:lvl3pPr>
              <a:defRPr sz="1275" b="0">
                <a:solidFill>
                  <a:srgbClr val="6F5E5F"/>
                </a:solidFill>
                <a:latin typeface="Arial"/>
                <a:ea typeface="Arial"/>
                <a:cs typeface="Arial"/>
              </a:defRPr>
            </a:lvl3pPr>
            <a:lvl4pPr>
              <a:defRPr sz="1275" b="0">
                <a:solidFill>
                  <a:srgbClr val="6F5E5F"/>
                </a:solidFill>
                <a:latin typeface="Arial"/>
                <a:ea typeface="Arial"/>
                <a:cs typeface="Arial"/>
              </a:defRPr>
            </a:lvl4pPr>
            <a:lvl5pPr>
              <a:defRPr sz="1275" b="0">
                <a:solidFill>
                  <a:srgbClr val="6F5E5F"/>
                </a:solidFill>
                <a:latin typeface="Arial"/>
                <a:ea typeface="Arial"/>
                <a:cs typeface="Arial"/>
              </a:defRPr>
            </a:lvl5pPr>
            <a:lvl6pPr>
              <a:defRPr sz="1275" b="0">
                <a:solidFill>
                  <a:srgbClr val="6F5E5F"/>
                </a:solidFill>
                <a:latin typeface="Arial"/>
                <a:ea typeface="Arial"/>
                <a:cs typeface="Arial"/>
              </a:defRPr>
            </a:lvl6pPr>
            <a:lvl7pPr>
              <a:defRPr sz="1275" b="0">
                <a:solidFill>
                  <a:srgbClr val="6F5E5F"/>
                </a:solidFill>
                <a:latin typeface="Arial"/>
                <a:ea typeface="Arial"/>
                <a:cs typeface="Arial"/>
              </a:defRPr>
            </a:lvl7pPr>
            <a:lvl8pPr>
              <a:defRPr sz="1275" b="0">
                <a:solidFill>
                  <a:srgbClr val="6F5E5F"/>
                </a:solidFill>
                <a:latin typeface="Arial"/>
                <a:ea typeface="Arial"/>
                <a:cs typeface="Arial"/>
              </a:defRPr>
            </a:lvl8pPr>
            <a:lvl9pPr>
              <a:defRPr sz="1275" b="0">
                <a:solidFill>
                  <a:srgbClr val="6F5E5F"/>
                </a:solidFill>
                <a:latin typeface="Arial"/>
                <a:ea typeface="Arial"/>
                <a:cs typeface="Arial"/>
              </a:defRPr>
            </a:lvl9pPr>
          </a:lstStyle>
          <a:p xmlns:a="http://schemas.openxmlformats.org/drawingml/2006/main">
            <a:pPr>
              <a:defRPr sz="1275" b="0">
                <a:solidFill>
                  <a:srgbClr val="6F5E5F"/>
                </a:solidFill>
                <a:latin typeface="Arial"/>
                <a:ea typeface="Arial"/>
                <a:cs typeface="Arial"/>
              </a:defRPr>
            </a:pPr>
            <a:r>
              <a:rPr sz="1275" b="0">
                <a:solidFill>
                  <a:srgbClr val="6F5E5F"/>
                </a:solidFill>
                <a:latin typeface="Arial"/>
                <a:ea typeface="Arial"/>
                <a:cs typeface="Arial"/>
              </a:rPr>
              <a:t>Supporting canvas. The main pitch ends on slide 8.</a:t>
            </a:r>
          </a:p>
        </p:txBody>
      </p:sp>
    </p:spTree>
    <p:extLst>
      <p:ext uri="{BB962C8B-B14F-4D97-AF65-F5344CB8AC3E}">
        <p14:creationId xmlns:p14="http://schemas.microsoft.com/office/powerpoint/2010/main" val="26793960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2026-10-25T03:14:43.2930000Z</dcterms:created>
  <dcterms:modified xsi:type="dcterms:W3CDTF">2026-10-25T03:14:43.2930000Z</dcterms:modified>
</coreProperties>
</file>